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D7779B-E2E8-40BF-91A5-ECD2F8A2852C}" type="datetimeFigureOut">
              <a:rPr lang="en-US" smtClean="0"/>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364364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7779B-E2E8-40BF-91A5-ECD2F8A2852C}" type="datetimeFigureOut">
              <a:rPr lang="en-US" smtClean="0"/>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238337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7779B-E2E8-40BF-91A5-ECD2F8A2852C}" type="datetimeFigureOut">
              <a:rPr lang="en-US" smtClean="0"/>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152243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7779B-E2E8-40BF-91A5-ECD2F8A2852C}" type="datetimeFigureOut">
              <a:rPr lang="en-US" smtClean="0"/>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132793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D7779B-E2E8-40BF-91A5-ECD2F8A2852C}" type="datetimeFigureOut">
              <a:rPr lang="en-US" smtClean="0"/>
              <a:t>7/24/2019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1901287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D7779B-E2E8-40BF-91A5-ECD2F8A2852C}" type="datetimeFigureOut">
              <a:rPr lang="en-US" smtClean="0"/>
              <a:t>7/24/2019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258311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7779B-E2E8-40BF-91A5-ECD2F8A2852C}" type="datetimeFigureOut">
              <a:rPr lang="en-US" smtClean="0"/>
              <a:t>7/24/2019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3122560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D7779B-E2E8-40BF-91A5-ECD2F8A2852C}" type="datetimeFigureOut">
              <a:rPr lang="en-US" smtClean="0"/>
              <a:t>7/24/2019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368740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7779B-E2E8-40BF-91A5-ECD2F8A2852C}" type="datetimeFigureOut">
              <a:rPr lang="en-US" smtClean="0"/>
              <a:t>7/24/2019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261271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7779B-E2E8-40BF-91A5-ECD2F8A2852C}" type="datetimeFigureOut">
              <a:rPr lang="en-US" smtClean="0"/>
              <a:t>7/24/2019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3104441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7779B-E2E8-40BF-91A5-ECD2F8A2852C}" type="datetimeFigureOut">
              <a:rPr lang="en-US" smtClean="0"/>
              <a:t>7/24/2019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D3CFA-DEB5-42D2-82C1-CA1E48A7BD9D}" type="slidenum">
              <a:rPr lang="en-US" smtClean="0"/>
              <a:t>‹#›</a:t>
            </a:fld>
            <a:endParaRPr lang="en-US"/>
          </a:p>
        </p:txBody>
      </p:sp>
    </p:spTree>
    <p:extLst>
      <p:ext uri="{BB962C8B-B14F-4D97-AF65-F5344CB8AC3E}">
        <p14:creationId xmlns:p14="http://schemas.microsoft.com/office/powerpoint/2010/main" val="396163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7779B-E2E8-40BF-91A5-ECD2F8A2852C}" type="datetimeFigureOut">
              <a:rPr lang="en-US" smtClean="0"/>
              <a:t>7/24/2019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D3CFA-DEB5-42D2-82C1-CA1E48A7BD9D}" type="slidenum">
              <a:rPr lang="en-US" smtClean="0"/>
              <a:t>‹#›</a:t>
            </a:fld>
            <a:endParaRPr lang="en-US"/>
          </a:p>
        </p:txBody>
      </p:sp>
    </p:spTree>
    <p:extLst>
      <p:ext uri="{BB962C8B-B14F-4D97-AF65-F5344CB8AC3E}">
        <p14:creationId xmlns:p14="http://schemas.microsoft.com/office/powerpoint/2010/main" val="34482219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539F49F-2BFA-4260-851D-616FCC26DEDA}"/>
              </a:ext>
            </a:extLst>
          </p:cNvPr>
          <p:cNvSpPr>
            <a:spLocks noGrp="1"/>
          </p:cNvSpPr>
          <p:nvPr>
            <p:ph type="subTitle" idx="1"/>
          </p:nvPr>
        </p:nvSpPr>
        <p:spPr>
          <a:xfrm>
            <a:off x="1381957" y="3699173"/>
            <a:ext cx="9144000" cy="1655762"/>
          </a:xfrm>
        </p:spPr>
        <p:txBody>
          <a:bodyPr/>
          <a:lstStyle/>
          <a:p>
            <a:r>
              <a:rPr lang="en-US" dirty="0">
                <a:solidFill>
                  <a:srgbClr val="FFFF00"/>
                </a:solidFill>
              </a:rPr>
              <a:t>The guide to be Buzzworthy!</a:t>
            </a:r>
          </a:p>
        </p:txBody>
      </p:sp>
      <p:sp>
        <p:nvSpPr>
          <p:cNvPr id="4" name="Rectangle 3">
            <a:extLst>
              <a:ext uri="{FF2B5EF4-FFF2-40B4-BE49-F238E27FC236}">
                <a16:creationId xmlns:a16="http://schemas.microsoft.com/office/drawing/2014/main" id="{0AF166E6-EBB9-4DB8-A732-C52EEA29CA4C}"/>
              </a:ext>
            </a:extLst>
          </p:cNvPr>
          <p:cNvSpPr/>
          <p:nvPr/>
        </p:nvSpPr>
        <p:spPr>
          <a:xfrm>
            <a:off x="3430238" y="2316163"/>
            <a:ext cx="53315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rgbClr val="FFFF00"/>
                </a:solidFill>
                <a:effectLst/>
              </a:rPr>
              <a:t>Customer Service </a:t>
            </a:r>
          </a:p>
        </p:txBody>
      </p:sp>
      <p:pic>
        <p:nvPicPr>
          <p:cNvPr id="1026" name="Picture 2" descr="Image result for beemac logistics logo">
            <a:extLst>
              <a:ext uri="{FF2B5EF4-FFF2-40B4-BE49-F238E27FC236}">
                <a16:creationId xmlns:a16="http://schemas.microsoft.com/office/drawing/2014/main" id="{914050CC-EDB6-4D76-8C48-98B0DA493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7598" y="4623001"/>
            <a:ext cx="2096537" cy="2028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733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FCB0-FFC6-43F4-9A23-ED0376CABBF4}"/>
              </a:ext>
            </a:extLst>
          </p:cNvPr>
          <p:cNvSpPr>
            <a:spLocks noGrp="1"/>
          </p:cNvSpPr>
          <p:nvPr>
            <p:ph type="title"/>
          </p:nvPr>
        </p:nvSpPr>
        <p:spPr>
          <a:xfrm>
            <a:off x="838200" y="365125"/>
            <a:ext cx="10515600" cy="1325563"/>
          </a:xfrm>
        </p:spPr>
        <p:txBody>
          <a:bodyPr/>
          <a:lstStyle/>
          <a:p>
            <a:r>
              <a:rPr lang="en-US">
                <a:solidFill>
                  <a:srgbClr val="FFFF00"/>
                </a:solidFill>
              </a:rPr>
              <a:t>Customer</a:t>
            </a:r>
            <a:r>
              <a:rPr lang="en-US"/>
              <a:t> 	</a:t>
            </a:r>
            <a:endParaRPr lang="en-US" dirty="0"/>
          </a:p>
        </p:txBody>
      </p:sp>
      <p:sp>
        <p:nvSpPr>
          <p:cNvPr id="3" name="Content Placeholder 2">
            <a:extLst>
              <a:ext uri="{FF2B5EF4-FFF2-40B4-BE49-F238E27FC236}">
                <a16:creationId xmlns:a16="http://schemas.microsoft.com/office/drawing/2014/main" id="{6D983C93-4ADB-4D84-8E2C-C7661722FF83}"/>
              </a:ext>
            </a:extLst>
          </p:cNvPr>
          <p:cNvSpPr>
            <a:spLocks noGrp="1"/>
          </p:cNvSpPr>
          <p:nvPr>
            <p:ph idx="1"/>
          </p:nvPr>
        </p:nvSpPr>
        <p:spPr>
          <a:xfrm>
            <a:off x="838200" y="1825625"/>
            <a:ext cx="10515600" cy="4351338"/>
          </a:xfrm>
        </p:spPr>
        <p:txBody>
          <a:bodyPr>
            <a:normAutofit lnSpcReduction="10000"/>
          </a:bodyPr>
          <a:lstStyle/>
          <a:p>
            <a:r>
              <a:rPr lang="en-US" sz="1600" dirty="0"/>
              <a:t>CONTACT-Daily contact is a requirement of good customer service. Phone calls are best, but emails and/or texts can work as well. Often, we only think of contact when we are doing or need something. The reality is that the best contact is sometimes just to say hi! This will go a long way in building relationships. Learn a bit about them as people but be sure to keep it professional. </a:t>
            </a:r>
          </a:p>
          <a:p>
            <a:r>
              <a:rPr lang="en-US" sz="1600" dirty="0"/>
              <a:t>Quotes- Be prompt and thorough. Requests should be addressed within 15 minutes of receipt </a:t>
            </a:r>
          </a:p>
          <a:p>
            <a:r>
              <a:rPr lang="en-US" sz="1600" dirty="0"/>
              <a:t>Shipments- Read and Understand all releases. Ask questions about the expectations and provide feedback. BEE the expert. Understand what you are being hired to do</a:t>
            </a:r>
          </a:p>
          <a:p>
            <a:r>
              <a:rPr lang="en-US" sz="1600" dirty="0"/>
              <a:t>Releases- contact shippers to confirm relevant information: </a:t>
            </a:r>
          </a:p>
          <a:p>
            <a:pPr lvl="1"/>
            <a:r>
              <a:rPr lang="en-US" sz="1200" dirty="0"/>
              <a:t>Pick up number</a:t>
            </a:r>
          </a:p>
          <a:p>
            <a:pPr lvl="1"/>
            <a:r>
              <a:rPr lang="en-US" sz="1200" dirty="0"/>
              <a:t>Commodity </a:t>
            </a:r>
          </a:p>
          <a:p>
            <a:pPr lvl="1"/>
            <a:r>
              <a:rPr lang="en-US" sz="1200" dirty="0"/>
              <a:t>Piece count and weight</a:t>
            </a:r>
          </a:p>
          <a:p>
            <a:pPr lvl="1"/>
            <a:r>
              <a:rPr lang="en-US" sz="1200" dirty="0"/>
              <a:t>How they load</a:t>
            </a:r>
          </a:p>
          <a:p>
            <a:pPr lvl="1"/>
            <a:r>
              <a:rPr lang="en-US" sz="1200" dirty="0"/>
              <a:t>Hours and appointment requirements</a:t>
            </a:r>
          </a:p>
          <a:p>
            <a:pPr lvl="1"/>
            <a:r>
              <a:rPr lang="en-US" sz="1200" dirty="0" err="1"/>
              <a:t>Accesorrials</a:t>
            </a:r>
            <a:r>
              <a:rPr lang="en-US" sz="1200" dirty="0"/>
              <a:t> (tarping, PPE, lumper, </a:t>
            </a:r>
            <a:r>
              <a:rPr lang="en-US" sz="1200" dirty="0" err="1"/>
              <a:t>etc</a:t>
            </a:r>
            <a:r>
              <a:rPr lang="en-US" sz="1200" dirty="0"/>
              <a:t> and expectations) </a:t>
            </a:r>
            <a:endParaRPr lang="en-US" sz="1600" dirty="0"/>
          </a:p>
          <a:p>
            <a:r>
              <a:rPr lang="en-US" sz="1600" dirty="0"/>
              <a:t>Picks and Deliveries – updates should be given when the loads are confirmed shipped and delivered. The customer should never have to ask. </a:t>
            </a:r>
          </a:p>
          <a:p>
            <a:r>
              <a:rPr lang="en-US" sz="1600" dirty="0"/>
              <a:t>POD’s – supply your customer with the documents as soon as you can. This will make their job easier, and get billing done quicker. </a:t>
            </a:r>
          </a:p>
        </p:txBody>
      </p:sp>
      <p:pic>
        <p:nvPicPr>
          <p:cNvPr id="2054" name="Picture 6" descr="Image result for beemac logistics logo">
            <a:extLst>
              <a:ext uri="{FF2B5EF4-FFF2-40B4-BE49-F238E27FC236}">
                <a16:creationId xmlns:a16="http://schemas.microsoft.com/office/drawing/2014/main" id="{A80484CD-5493-4C17-83F1-D6A943684C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7615" y="209550"/>
            <a:ext cx="1530509" cy="1481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9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C139-6A96-45E1-80E3-FA1033AF2EB9}"/>
              </a:ext>
            </a:extLst>
          </p:cNvPr>
          <p:cNvSpPr>
            <a:spLocks noGrp="1"/>
          </p:cNvSpPr>
          <p:nvPr>
            <p:ph type="title"/>
          </p:nvPr>
        </p:nvSpPr>
        <p:spPr/>
        <p:txBody>
          <a:bodyPr/>
          <a:lstStyle/>
          <a:p>
            <a:r>
              <a:rPr lang="en-US" dirty="0">
                <a:solidFill>
                  <a:srgbClr val="FFFF00"/>
                </a:solidFill>
              </a:rPr>
              <a:t>Carrier</a:t>
            </a:r>
          </a:p>
        </p:txBody>
      </p:sp>
      <p:sp>
        <p:nvSpPr>
          <p:cNvPr id="3" name="Content Placeholder 2">
            <a:extLst>
              <a:ext uri="{FF2B5EF4-FFF2-40B4-BE49-F238E27FC236}">
                <a16:creationId xmlns:a16="http://schemas.microsoft.com/office/drawing/2014/main" id="{2BF0FFEE-F7CE-445F-AB3E-5BD49AF5F683}"/>
              </a:ext>
            </a:extLst>
          </p:cNvPr>
          <p:cNvSpPr>
            <a:spLocks noGrp="1"/>
          </p:cNvSpPr>
          <p:nvPr>
            <p:ph idx="1"/>
          </p:nvPr>
        </p:nvSpPr>
        <p:spPr/>
        <p:txBody>
          <a:bodyPr>
            <a:normAutofit fontScale="62500" lnSpcReduction="20000"/>
          </a:bodyPr>
          <a:lstStyle/>
          <a:p>
            <a:r>
              <a:rPr lang="en-US" dirty="0"/>
              <a:t>Carriers are often no thought o fin the same light as our customers. Our carriers are the life blood of our business and without them we cannot do what we do. Treat them with respect and help them to do their job as well as you want to do yours</a:t>
            </a:r>
          </a:p>
          <a:p>
            <a:r>
              <a:rPr lang="en-US" dirty="0"/>
              <a:t>Provide all details about the shipment</a:t>
            </a:r>
          </a:p>
          <a:p>
            <a:pPr lvl="1"/>
            <a:r>
              <a:rPr lang="en-US" dirty="0"/>
              <a:t>Commodity </a:t>
            </a:r>
          </a:p>
          <a:p>
            <a:pPr lvl="1"/>
            <a:r>
              <a:rPr lang="en-US" dirty="0"/>
              <a:t>Hours/Appointments </a:t>
            </a:r>
          </a:p>
          <a:p>
            <a:pPr lvl="1"/>
            <a:r>
              <a:rPr lang="en-US" dirty="0"/>
              <a:t>Requirements </a:t>
            </a:r>
          </a:p>
          <a:p>
            <a:pPr lvl="1"/>
            <a:r>
              <a:rPr lang="en-US" dirty="0"/>
              <a:t>Expectations</a:t>
            </a:r>
          </a:p>
          <a:p>
            <a:pPr lvl="1"/>
            <a:r>
              <a:rPr lang="en-US" dirty="0"/>
              <a:t>Rate </a:t>
            </a:r>
          </a:p>
          <a:p>
            <a:r>
              <a:rPr lang="en-US" dirty="0"/>
              <a:t>Provide all your contact information – they should not have to guess about who they are dealing with, and there are more than one person with the same name. Identify yourself! </a:t>
            </a:r>
          </a:p>
          <a:p>
            <a:r>
              <a:rPr lang="en-US" dirty="0"/>
              <a:t>Confirm all of their contact information (driver name and phone as well- this is imperative for tracking and knowing how to update your customers) </a:t>
            </a:r>
          </a:p>
          <a:p>
            <a:r>
              <a:rPr lang="en-US" dirty="0"/>
              <a:t>Schedule all appointments</a:t>
            </a:r>
          </a:p>
          <a:p>
            <a:r>
              <a:rPr lang="en-US" dirty="0"/>
              <a:t>Enter all of </a:t>
            </a:r>
            <a:r>
              <a:rPr lang="en-US" dirty="0" err="1"/>
              <a:t>th</a:t>
            </a:r>
            <a:r>
              <a:rPr lang="en-US" dirty="0"/>
              <a:t> </a:t>
            </a:r>
            <a:r>
              <a:rPr lang="en-US" dirty="0" err="1"/>
              <a:t>eabove</a:t>
            </a:r>
            <a:r>
              <a:rPr lang="en-US" dirty="0"/>
              <a:t> on the rate confirmation. Be sure to include phone numbers as well. Doing all of the above and not adding it to the rate confirmation does not do anyone any good!</a:t>
            </a:r>
          </a:p>
          <a:p>
            <a:r>
              <a:rPr lang="en-US" dirty="0"/>
              <a:t>Provide all documents needed to load or unload (BOL, customs docs, delivery orders, packing slips, </a:t>
            </a:r>
            <a:r>
              <a:rPr lang="en-US" dirty="0" err="1"/>
              <a:t>etc</a:t>
            </a:r>
            <a:r>
              <a:rPr lang="en-US" dirty="0"/>
              <a:t>) </a:t>
            </a:r>
          </a:p>
        </p:txBody>
      </p:sp>
      <p:pic>
        <p:nvPicPr>
          <p:cNvPr id="3074" name="Picture 2" descr="Image result for beemac logistics logo">
            <a:extLst>
              <a:ext uri="{FF2B5EF4-FFF2-40B4-BE49-F238E27FC236}">
                <a16:creationId xmlns:a16="http://schemas.microsoft.com/office/drawing/2014/main" id="{08D727C9-2600-4D2E-9AE2-E859E0467E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1749" y="243503"/>
            <a:ext cx="1495425" cy="1447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91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11FB1-002F-46A4-A092-08FC4B1B8D1F}"/>
              </a:ext>
            </a:extLst>
          </p:cNvPr>
          <p:cNvSpPr>
            <a:spLocks noGrp="1"/>
          </p:cNvSpPr>
          <p:nvPr>
            <p:ph type="title"/>
          </p:nvPr>
        </p:nvSpPr>
        <p:spPr/>
        <p:txBody>
          <a:bodyPr/>
          <a:lstStyle/>
          <a:p>
            <a:r>
              <a:rPr lang="en-US" dirty="0">
                <a:solidFill>
                  <a:srgbClr val="FFFF00"/>
                </a:solidFill>
              </a:rPr>
              <a:t>Coworker </a:t>
            </a:r>
            <a:r>
              <a:rPr lang="en-US" dirty="0"/>
              <a:t>	</a:t>
            </a:r>
          </a:p>
        </p:txBody>
      </p:sp>
      <p:sp>
        <p:nvSpPr>
          <p:cNvPr id="3" name="Content Placeholder 2">
            <a:extLst>
              <a:ext uri="{FF2B5EF4-FFF2-40B4-BE49-F238E27FC236}">
                <a16:creationId xmlns:a16="http://schemas.microsoft.com/office/drawing/2014/main" id="{EB1E1B40-7D04-4B5F-89EE-9B1AA2C8C58C}"/>
              </a:ext>
            </a:extLst>
          </p:cNvPr>
          <p:cNvSpPr>
            <a:spLocks noGrp="1"/>
          </p:cNvSpPr>
          <p:nvPr>
            <p:ph idx="1"/>
          </p:nvPr>
        </p:nvSpPr>
        <p:spPr/>
        <p:txBody>
          <a:bodyPr/>
          <a:lstStyle/>
          <a:p>
            <a:r>
              <a:rPr lang="en-US" dirty="0"/>
              <a:t>Our coworkers are an extension of us when it comes to providing service to customers and barriers. In order to provide the best service possible, we must rely on each other and treat each other with respect. We cover freight for each other. We tap into each others experiences to help with our own.</a:t>
            </a:r>
          </a:p>
          <a:p>
            <a:r>
              <a:rPr lang="en-US" dirty="0"/>
              <a:t>Answer all calls – TWO RING MAX</a:t>
            </a:r>
          </a:p>
          <a:p>
            <a:r>
              <a:rPr lang="en-US" dirty="0"/>
              <a:t>Sell each load as if its your own </a:t>
            </a:r>
          </a:p>
          <a:p>
            <a:r>
              <a:rPr lang="en-US" dirty="0"/>
              <a:t>Take detailed messages</a:t>
            </a:r>
          </a:p>
          <a:p>
            <a:r>
              <a:rPr lang="en-US" dirty="0"/>
              <a:t>Share ideas, rates, knowledge </a:t>
            </a:r>
          </a:p>
        </p:txBody>
      </p:sp>
      <p:pic>
        <p:nvPicPr>
          <p:cNvPr id="4098" name="Picture 2" descr="Image result for beemac logistics logo">
            <a:extLst>
              <a:ext uri="{FF2B5EF4-FFF2-40B4-BE49-F238E27FC236}">
                <a16:creationId xmlns:a16="http://schemas.microsoft.com/office/drawing/2014/main" id="{3337FB60-08B7-4D2A-9247-FB16E1213B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4125" y="203303"/>
            <a:ext cx="1676400" cy="1622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128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1274</TotalTime>
  <Words>493</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Customer  </vt:lpstr>
      <vt:lpstr>Carrier</vt:lpstr>
      <vt:lpstr>Coworker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Service</dc:title>
  <dc:creator>Cassidy Marcinko</dc:creator>
  <cp:lastModifiedBy>Cassidy Marcinko</cp:lastModifiedBy>
  <cp:revision>10</cp:revision>
  <dcterms:created xsi:type="dcterms:W3CDTF">2019-07-24T18:19:30Z</dcterms:created>
  <dcterms:modified xsi:type="dcterms:W3CDTF">2019-07-25T15:37:44Z</dcterms:modified>
</cp:coreProperties>
</file>