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70" r:id="rId9"/>
    <p:sldId id="263" r:id="rId10"/>
    <p:sldId id="264" r:id="rId11"/>
    <p:sldId id="265" r:id="rId12"/>
    <p:sldId id="266" r:id="rId13"/>
    <p:sldId id="267" r:id="rId14"/>
    <p:sldId id="268"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14" d="100"/>
          <a:sy n="114" d="100"/>
        </p:scale>
        <p:origin x="30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1366" max="3840" units="cm"/>
          <inkml:channel name="Y" type="integer" max="1080" units="cm"/>
          <inkml:channel name="T" type="integer" max="2.14748E9" units="dev"/>
        </inkml:traceFormat>
        <inkml:channelProperties>
          <inkml:channelProperty channel="X" name="resolution" value="109.14046" units="1/cm"/>
          <inkml:channelProperty channel="Y" name="resolution" value="40.29851" units="1/cm"/>
          <inkml:channelProperty channel="T" name="resolution" value="1" units="1/dev"/>
        </inkml:channelProperties>
      </inkml:inkSource>
      <inkml:timestamp xml:id="ts0" timeString="2019-06-03T20:49:13.425"/>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0 0,'32'0'218,"-32"32"-171,32 0-15,1-32 30,-1 0-15,0 0-16,0 0 0,0 0 16,0 0 16,1 0-63,-1 0 31,32 0-31,-32 0 16,0 0 93,0 0-93,1 0-1,-1 0 1,0 0 0,0 0-1,32 0 1,1 0-1,-33 0 1,0 0 15,0 0 1,0 0-32,0 0 15,1 0 1,-1 0-1,0-32 1,0 32 0,0 0-1,0 0 1,0 0-16,1 0 78,-1 0-78,0 0 16,0 0-1,0 0-15,0 0 16,1 0 0,-1 0-16,0 0 31,0 0-16,32 0 298,-32 0-172,33 0-95,-33 0-14,32 0 140,-32 0-1</inkml:trace>
</inkml:ink>
</file>

<file path=ppt/ink/ink2.xml><?xml version="1.0" encoding="utf-8"?>
<inkml:ink xmlns:inkml="http://www.w3.org/2003/InkML">
  <inkml:definitions>
    <inkml:context xml:id="ctx0">
      <inkml:inkSource xml:id="inkSrc0">
        <inkml:traceFormat>
          <inkml:channel name="X" type="integer" min="-1366" max="3840" units="cm"/>
          <inkml:channel name="Y" type="integer" max="1080" units="cm"/>
          <inkml:channel name="T" type="integer" max="2.14748E9" units="dev"/>
        </inkml:traceFormat>
        <inkml:channelProperties>
          <inkml:channelProperty channel="X" name="resolution" value="109.14046" units="1/cm"/>
          <inkml:channelProperty channel="Y" name="resolution" value="40.29851" units="1/cm"/>
          <inkml:channelProperty channel="T" name="resolution" value="1" units="1/dev"/>
        </inkml:channelProperties>
      </inkml:inkSource>
      <inkml:timestamp xml:id="ts0" timeString="2019-06-03T20:49:17.968"/>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32 0,'0'-32'125,"32"32"-94,1 0 0,-1 0 110,0 32-125,0-32 30,0 0 1,0 0-15,0 0 61,1 0-77,-1 0 0,0 0-1,0 0 32,0 0-47,0 0 16,1 32-16,-1-32 31,0 0-31,0 0 16,0 0 15,0 0-16,0 0 17,1 0-17,-1 0-15,0 0 32,0 0-17,0 0-15,0 0 156,1 0-140,31 0 0,-32 0-16,0 0 15,0 0-15,0 0 16,1 0 15,95 0 375,-63 0-406,-1 0 16,-32 0-16,0 0 16,0 0 234,0 0-172,33 0-78,-1-32 15,-32 32 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6/6/2019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6/6/2019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6.emf"/><Relationship Id="rId5" Type="http://schemas.openxmlformats.org/officeDocument/2006/relationships/customXml" Target="../ink/ink2.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93DFE-7819-4B72-B0DC-D8B3E3F3A77D}"/>
              </a:ext>
            </a:extLst>
          </p:cNvPr>
          <p:cNvSpPr>
            <a:spLocks noGrp="1"/>
          </p:cNvSpPr>
          <p:nvPr>
            <p:ph type="ctrTitle"/>
          </p:nvPr>
        </p:nvSpPr>
        <p:spPr>
          <a:xfrm>
            <a:off x="6735098" y="609600"/>
            <a:ext cx="4798142" cy="3642851"/>
          </a:xfrm>
        </p:spPr>
        <p:txBody>
          <a:bodyPr>
            <a:normAutofit/>
          </a:bodyPr>
          <a:lstStyle/>
          <a:p>
            <a:r>
              <a:rPr lang="en-US" dirty="0"/>
              <a:t>Systems Training</a:t>
            </a:r>
          </a:p>
        </p:txBody>
      </p:sp>
      <p:sp>
        <p:nvSpPr>
          <p:cNvPr id="3" name="Subtitle 2">
            <a:extLst>
              <a:ext uri="{FF2B5EF4-FFF2-40B4-BE49-F238E27FC236}">
                <a16:creationId xmlns:a16="http://schemas.microsoft.com/office/drawing/2014/main" id="{6AF3E727-66AF-42AD-A920-CF38C1535FC9}"/>
              </a:ext>
            </a:extLst>
          </p:cNvPr>
          <p:cNvSpPr>
            <a:spLocks noGrp="1"/>
          </p:cNvSpPr>
          <p:nvPr>
            <p:ph type="subTitle" idx="1"/>
          </p:nvPr>
        </p:nvSpPr>
        <p:spPr>
          <a:xfrm>
            <a:off x="6735098" y="4365523"/>
            <a:ext cx="4798140" cy="1793053"/>
          </a:xfrm>
        </p:spPr>
        <p:txBody>
          <a:bodyPr>
            <a:normAutofit/>
          </a:bodyPr>
          <a:lstStyle/>
          <a:p>
            <a:r>
              <a:rPr lang="en-US" dirty="0"/>
              <a:t>Entering a new order</a:t>
            </a:r>
          </a:p>
        </p:txBody>
      </p:sp>
      <p:pic>
        <p:nvPicPr>
          <p:cNvPr id="5" name="Picture 4">
            <a:extLst>
              <a:ext uri="{FF2B5EF4-FFF2-40B4-BE49-F238E27FC236}">
                <a16:creationId xmlns:a16="http://schemas.microsoft.com/office/drawing/2014/main" id="{A0B84D2E-BA45-4BC3-80BC-FE525D30C47A}"/>
              </a:ext>
            </a:extLst>
          </p:cNvPr>
          <p:cNvPicPr>
            <a:picLocks noChangeAspect="1"/>
          </p:cNvPicPr>
          <p:nvPr/>
        </p:nvPicPr>
        <p:blipFill rotWithShape="1">
          <a:blip r:embed="rId3"/>
          <a:srcRect l="835" r="2704" b="1"/>
          <a:stretch/>
        </p:blipFill>
        <p:spPr>
          <a:xfrm>
            <a:off x="633999" y="636640"/>
            <a:ext cx="5462001" cy="559154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435984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8E41CF2-F4FB-4A05-A4DA-D6F41963ACF1}"/>
              </a:ext>
            </a:extLst>
          </p:cNvPr>
          <p:cNvSpPr txBox="1">
            <a:spLocks/>
          </p:cNvSpPr>
          <p:nvPr/>
        </p:nvSpPr>
        <p:spPr>
          <a:xfrm>
            <a:off x="201874" y="324209"/>
            <a:ext cx="9905998" cy="59634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Enter a new ORDER – RATING TAB</a:t>
            </a:r>
          </a:p>
        </p:txBody>
      </p:sp>
      <p:pic>
        <p:nvPicPr>
          <p:cNvPr id="6" name="Picture 5">
            <a:extLst>
              <a:ext uri="{FF2B5EF4-FFF2-40B4-BE49-F238E27FC236}">
                <a16:creationId xmlns:a16="http://schemas.microsoft.com/office/drawing/2014/main" id="{DF7E8DA7-6AB9-4F99-B0B3-99888C2683E7}"/>
              </a:ext>
            </a:extLst>
          </p:cNvPr>
          <p:cNvPicPr>
            <a:picLocks noChangeAspect="1"/>
          </p:cNvPicPr>
          <p:nvPr/>
        </p:nvPicPr>
        <p:blipFill>
          <a:blip r:embed="rId2"/>
          <a:stretch>
            <a:fillRect/>
          </a:stretch>
        </p:blipFill>
        <p:spPr>
          <a:xfrm>
            <a:off x="5154872" y="1133474"/>
            <a:ext cx="6838873" cy="5057775"/>
          </a:xfrm>
          <a:prstGeom prst="rect">
            <a:avLst/>
          </a:prstGeom>
        </p:spPr>
      </p:pic>
      <p:sp>
        <p:nvSpPr>
          <p:cNvPr id="7" name="TextBox 6">
            <a:extLst>
              <a:ext uri="{FF2B5EF4-FFF2-40B4-BE49-F238E27FC236}">
                <a16:creationId xmlns:a16="http://schemas.microsoft.com/office/drawing/2014/main" id="{73E12B30-720E-4242-A25D-1EF958A7DA18}"/>
              </a:ext>
            </a:extLst>
          </p:cNvPr>
          <p:cNvSpPr txBox="1"/>
          <p:nvPr/>
        </p:nvSpPr>
        <p:spPr>
          <a:xfrm>
            <a:off x="374423" y="1189490"/>
            <a:ext cx="3853628" cy="5078313"/>
          </a:xfrm>
          <a:prstGeom prst="rect">
            <a:avLst/>
          </a:prstGeom>
          <a:noFill/>
        </p:spPr>
        <p:txBody>
          <a:bodyPr wrap="square" rtlCol="0">
            <a:spAutoFit/>
          </a:bodyPr>
          <a:lstStyle/>
          <a:p>
            <a:r>
              <a:rPr lang="en-US" dirty="0"/>
              <a:t>Next you will fill out the customer and rating information in the ‘Rating’ tab.</a:t>
            </a:r>
          </a:p>
          <a:p>
            <a:endParaRPr lang="en-US" dirty="0"/>
          </a:p>
          <a:p>
            <a:r>
              <a:rPr lang="en-US" dirty="0"/>
              <a:t>First you will fill out the Billing Method.  It is always ‘Third Party.’ Then select the magnifying glass and search the customer.</a:t>
            </a:r>
          </a:p>
          <a:p>
            <a:endParaRPr lang="en-US" dirty="0"/>
          </a:p>
          <a:p>
            <a:r>
              <a:rPr lang="en-US" dirty="0"/>
              <a:t>Select the ‘Billing Distance’ button. This will autogenerate your loaded miles. McLeod uses a program called PC Miler to get their miles.  They will calculate from the center of the shipper zip code to the center of the consignee zip code. These are not address to address miles.</a:t>
            </a:r>
          </a:p>
        </p:txBody>
      </p:sp>
      <p:cxnSp>
        <p:nvCxnSpPr>
          <p:cNvPr id="12" name="Straight Arrow Connector 11">
            <a:extLst>
              <a:ext uri="{FF2B5EF4-FFF2-40B4-BE49-F238E27FC236}">
                <a16:creationId xmlns:a16="http://schemas.microsoft.com/office/drawing/2014/main" id="{E2A54CBC-57CE-4163-96A7-A5FFC6055455}"/>
              </a:ext>
            </a:extLst>
          </p:cNvPr>
          <p:cNvCxnSpPr/>
          <p:nvPr/>
        </p:nvCxnSpPr>
        <p:spPr>
          <a:xfrm flipH="1">
            <a:off x="3838575" y="2628900"/>
            <a:ext cx="3305175" cy="2667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83B9300-D58B-468D-B186-A3D24F90A033}"/>
              </a:ext>
            </a:extLst>
          </p:cNvPr>
          <p:cNvCxnSpPr/>
          <p:nvPr/>
        </p:nvCxnSpPr>
        <p:spPr>
          <a:xfrm flipH="1">
            <a:off x="4228051" y="2705100"/>
            <a:ext cx="1867949" cy="1428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515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27E2BA2-A622-49DB-AB38-E6DC7888744A}"/>
              </a:ext>
            </a:extLst>
          </p:cNvPr>
          <p:cNvSpPr txBox="1">
            <a:spLocks/>
          </p:cNvSpPr>
          <p:nvPr/>
        </p:nvSpPr>
        <p:spPr>
          <a:xfrm>
            <a:off x="201874" y="324209"/>
            <a:ext cx="9905998" cy="59634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Enter a new ORDER – RATING TAB</a:t>
            </a:r>
          </a:p>
        </p:txBody>
      </p:sp>
      <p:pic>
        <p:nvPicPr>
          <p:cNvPr id="6" name="Picture 5">
            <a:extLst>
              <a:ext uri="{FF2B5EF4-FFF2-40B4-BE49-F238E27FC236}">
                <a16:creationId xmlns:a16="http://schemas.microsoft.com/office/drawing/2014/main" id="{8367FF97-E4DD-4186-80E5-0CC995C102EC}"/>
              </a:ext>
            </a:extLst>
          </p:cNvPr>
          <p:cNvPicPr>
            <a:picLocks noChangeAspect="1"/>
          </p:cNvPicPr>
          <p:nvPr/>
        </p:nvPicPr>
        <p:blipFill>
          <a:blip r:embed="rId2"/>
          <a:stretch>
            <a:fillRect/>
          </a:stretch>
        </p:blipFill>
        <p:spPr>
          <a:xfrm>
            <a:off x="5154872" y="1133474"/>
            <a:ext cx="6838873" cy="5057775"/>
          </a:xfrm>
          <a:prstGeom prst="rect">
            <a:avLst/>
          </a:prstGeom>
        </p:spPr>
      </p:pic>
      <p:sp>
        <p:nvSpPr>
          <p:cNvPr id="7" name="TextBox 6">
            <a:extLst>
              <a:ext uri="{FF2B5EF4-FFF2-40B4-BE49-F238E27FC236}">
                <a16:creationId xmlns:a16="http://schemas.microsoft.com/office/drawing/2014/main" id="{72AD22BA-96B0-4C59-BEED-01B2154AEA7A}"/>
              </a:ext>
            </a:extLst>
          </p:cNvPr>
          <p:cNvSpPr txBox="1"/>
          <p:nvPr/>
        </p:nvSpPr>
        <p:spPr>
          <a:xfrm>
            <a:off x="374423" y="1189490"/>
            <a:ext cx="3853628" cy="5078313"/>
          </a:xfrm>
          <a:prstGeom prst="rect">
            <a:avLst/>
          </a:prstGeom>
          <a:noFill/>
        </p:spPr>
        <p:txBody>
          <a:bodyPr wrap="square" rtlCol="0">
            <a:spAutoFit/>
          </a:bodyPr>
          <a:lstStyle/>
          <a:p>
            <a:r>
              <a:rPr lang="en-US" dirty="0"/>
              <a:t>If you know the piece count for you load you will enter it in the ‘Cases/pieces’ field.  Under that you will enter the </a:t>
            </a:r>
            <a:r>
              <a:rPr lang="en-US" b="1" dirty="0"/>
              <a:t>exact weight</a:t>
            </a:r>
            <a:r>
              <a:rPr lang="en-US" dirty="0"/>
              <a:t> of this load.  It is very important that you enter the load weight correctly.</a:t>
            </a:r>
          </a:p>
          <a:p>
            <a:endParaRPr lang="en-US" dirty="0"/>
          </a:p>
          <a:p>
            <a:r>
              <a:rPr lang="en-US" dirty="0"/>
              <a:t>Move to the ‘Rate Method’ drop down menu and select the method that your customer is paying by, usually it is a flat rate. However you can also rate by hundredth weight and distance. </a:t>
            </a:r>
          </a:p>
          <a:p>
            <a:r>
              <a:rPr lang="en-US" dirty="0"/>
              <a:t>Enter your </a:t>
            </a:r>
            <a:r>
              <a:rPr lang="en-US" b="1" dirty="0"/>
              <a:t>shipper rate</a:t>
            </a:r>
            <a:r>
              <a:rPr lang="en-US" dirty="0"/>
              <a:t> in the ‘Rate’ field. The shipper rate is the rate that the customer is paying you.</a:t>
            </a:r>
          </a:p>
        </p:txBody>
      </p:sp>
    </p:spTree>
    <p:extLst>
      <p:ext uri="{BB962C8B-B14F-4D97-AF65-F5344CB8AC3E}">
        <p14:creationId xmlns:p14="http://schemas.microsoft.com/office/powerpoint/2010/main" val="3399330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4725F38-D9A0-4849-913E-D1C6E09DE662}"/>
              </a:ext>
            </a:extLst>
          </p:cNvPr>
          <p:cNvSpPr txBox="1">
            <a:spLocks/>
          </p:cNvSpPr>
          <p:nvPr/>
        </p:nvSpPr>
        <p:spPr>
          <a:xfrm>
            <a:off x="201874" y="324209"/>
            <a:ext cx="9905998" cy="59634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Enter a new ORDER – RATING TAB</a:t>
            </a:r>
          </a:p>
        </p:txBody>
      </p:sp>
      <p:sp>
        <p:nvSpPr>
          <p:cNvPr id="7" name="TextBox 6">
            <a:extLst>
              <a:ext uri="{FF2B5EF4-FFF2-40B4-BE49-F238E27FC236}">
                <a16:creationId xmlns:a16="http://schemas.microsoft.com/office/drawing/2014/main" id="{C79F087E-74B8-4DA7-BED1-54578B3AD93E}"/>
              </a:ext>
            </a:extLst>
          </p:cNvPr>
          <p:cNvSpPr txBox="1"/>
          <p:nvPr/>
        </p:nvSpPr>
        <p:spPr>
          <a:xfrm>
            <a:off x="201874" y="920557"/>
            <a:ext cx="5413480" cy="3693319"/>
          </a:xfrm>
          <a:prstGeom prst="rect">
            <a:avLst/>
          </a:prstGeom>
          <a:noFill/>
        </p:spPr>
        <p:txBody>
          <a:bodyPr wrap="square" rtlCol="0">
            <a:spAutoFit/>
          </a:bodyPr>
          <a:lstStyle/>
          <a:p>
            <a:r>
              <a:rPr lang="en-US" dirty="0"/>
              <a:t>Sometimes customers may break the cost of fuel out on a load in order to ensure that they are paying per market trend. When this happens you will go to the bottom of the screen and select the ‘Add’ button under ‘Additional Charges.’</a:t>
            </a:r>
          </a:p>
          <a:p>
            <a:endParaRPr lang="en-US" dirty="0"/>
          </a:p>
          <a:p>
            <a:r>
              <a:rPr lang="en-US" dirty="0"/>
              <a:t>You will get a pop-up. Select the magnifying glass and find a code that fits you needs, ensure the description is correct for your needs, enter the units, and then enter the rate.</a:t>
            </a:r>
          </a:p>
          <a:p>
            <a:endParaRPr lang="en-US" dirty="0"/>
          </a:p>
          <a:p>
            <a:endParaRPr lang="en-US" dirty="0"/>
          </a:p>
        </p:txBody>
      </p:sp>
      <p:pic>
        <p:nvPicPr>
          <p:cNvPr id="9" name="Picture 8">
            <a:extLst>
              <a:ext uri="{FF2B5EF4-FFF2-40B4-BE49-F238E27FC236}">
                <a16:creationId xmlns:a16="http://schemas.microsoft.com/office/drawing/2014/main" id="{20B9E22C-8AA8-43CE-A5C8-7AA521050A15}"/>
              </a:ext>
            </a:extLst>
          </p:cNvPr>
          <p:cNvPicPr>
            <a:picLocks noChangeAspect="1"/>
          </p:cNvPicPr>
          <p:nvPr/>
        </p:nvPicPr>
        <p:blipFill>
          <a:blip r:embed="rId2"/>
          <a:stretch>
            <a:fillRect/>
          </a:stretch>
        </p:blipFill>
        <p:spPr>
          <a:xfrm>
            <a:off x="5748852" y="920557"/>
            <a:ext cx="6350079" cy="4700954"/>
          </a:xfrm>
          <a:prstGeom prst="rect">
            <a:avLst/>
          </a:prstGeom>
        </p:spPr>
      </p:pic>
      <p:sp>
        <p:nvSpPr>
          <p:cNvPr id="10" name="TextBox 9">
            <a:extLst>
              <a:ext uri="{FF2B5EF4-FFF2-40B4-BE49-F238E27FC236}">
                <a16:creationId xmlns:a16="http://schemas.microsoft.com/office/drawing/2014/main" id="{39BFEE5A-7AA2-41CC-B71C-472182050918}"/>
              </a:ext>
            </a:extLst>
          </p:cNvPr>
          <p:cNvSpPr txBox="1"/>
          <p:nvPr/>
        </p:nvSpPr>
        <p:spPr>
          <a:xfrm>
            <a:off x="93069" y="5233050"/>
            <a:ext cx="5413480" cy="2031325"/>
          </a:xfrm>
          <a:prstGeom prst="rect">
            <a:avLst/>
          </a:prstGeom>
          <a:noFill/>
        </p:spPr>
        <p:txBody>
          <a:bodyPr wrap="square" rtlCol="0">
            <a:spAutoFit/>
          </a:bodyPr>
          <a:lstStyle/>
          <a:p>
            <a:r>
              <a:rPr lang="en-US" dirty="0"/>
              <a:t>Ex: If you are adding fuel and your customer pays fuel per mile you would use code FSD (fuel surcharge distance) then you would enter the number of miles in the units field and the rate per mile in the rate field.</a:t>
            </a:r>
          </a:p>
          <a:p>
            <a:endParaRPr lang="en-US" dirty="0"/>
          </a:p>
          <a:p>
            <a:endParaRPr lang="en-US" dirty="0"/>
          </a:p>
        </p:txBody>
      </p:sp>
    </p:spTree>
    <p:extLst>
      <p:ext uri="{BB962C8B-B14F-4D97-AF65-F5344CB8AC3E}">
        <p14:creationId xmlns:p14="http://schemas.microsoft.com/office/powerpoint/2010/main" val="628161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FFC6E0E-9604-43F8-A109-51FE005347FC}"/>
              </a:ext>
            </a:extLst>
          </p:cNvPr>
          <p:cNvSpPr txBox="1">
            <a:spLocks/>
          </p:cNvSpPr>
          <p:nvPr/>
        </p:nvSpPr>
        <p:spPr>
          <a:xfrm>
            <a:off x="201874" y="324209"/>
            <a:ext cx="9905998" cy="59634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Enter a new ORDER – posting information</a:t>
            </a:r>
          </a:p>
        </p:txBody>
      </p:sp>
      <p:sp>
        <p:nvSpPr>
          <p:cNvPr id="8" name="TextBox 7">
            <a:extLst>
              <a:ext uri="{FF2B5EF4-FFF2-40B4-BE49-F238E27FC236}">
                <a16:creationId xmlns:a16="http://schemas.microsoft.com/office/drawing/2014/main" id="{DFD96090-5B7E-4981-8FB6-F08409D7A15E}"/>
              </a:ext>
            </a:extLst>
          </p:cNvPr>
          <p:cNvSpPr txBox="1"/>
          <p:nvPr/>
        </p:nvSpPr>
        <p:spPr>
          <a:xfrm>
            <a:off x="201874" y="1225357"/>
            <a:ext cx="5413480" cy="4801314"/>
          </a:xfrm>
          <a:prstGeom prst="rect">
            <a:avLst/>
          </a:prstGeom>
          <a:noFill/>
        </p:spPr>
        <p:txBody>
          <a:bodyPr wrap="square" rtlCol="0">
            <a:spAutoFit/>
          </a:bodyPr>
          <a:lstStyle/>
          <a:p>
            <a:r>
              <a:rPr lang="en-US" dirty="0"/>
              <a:t>After you have built the load you will return to the ‘General’ tab. Here you will go to the ‘Planning comments’ field and enter a short, sellable description of the load.</a:t>
            </a:r>
          </a:p>
          <a:p>
            <a:endParaRPr lang="en-US" dirty="0"/>
          </a:p>
          <a:p>
            <a:r>
              <a:rPr lang="en-US" dirty="0"/>
              <a:t>Ex: 10K INSULATION, TWO 8FT TARPS, LOADS 7-5, DEL NEXT DAY@8A - $1298</a:t>
            </a:r>
          </a:p>
          <a:p>
            <a:endParaRPr lang="en-US" dirty="0"/>
          </a:p>
          <a:p>
            <a:r>
              <a:rPr lang="en-US" dirty="0"/>
              <a:t>Then go to the ‘General-cont’d’ tab. Here you will move the load from ‘internal’ to ‘</a:t>
            </a:r>
            <a:r>
              <a:rPr lang="en-US" dirty="0" err="1"/>
              <a:t>loadboards</a:t>
            </a:r>
            <a:r>
              <a:rPr lang="en-US" dirty="0"/>
              <a:t>.’ You will then get a box at the bottom of the screen with the </a:t>
            </a:r>
            <a:r>
              <a:rPr lang="en-US" dirty="0" err="1"/>
              <a:t>loadboard</a:t>
            </a:r>
            <a:r>
              <a:rPr lang="en-US" dirty="0"/>
              <a:t> information to enter. Enter the ‘Rate type’ as flat. Enter the </a:t>
            </a:r>
            <a:r>
              <a:rPr lang="en-US" b="1" dirty="0"/>
              <a:t>carrier rate</a:t>
            </a:r>
            <a:r>
              <a:rPr lang="en-US" dirty="0"/>
              <a:t> into the rate field and a small description in the ‘Comment 1’ field that you wan the driver to see on the load once it posts to the </a:t>
            </a:r>
            <a:r>
              <a:rPr lang="en-US" dirty="0" err="1"/>
              <a:t>loadboards</a:t>
            </a:r>
            <a:r>
              <a:rPr lang="en-US" dirty="0"/>
              <a:t>.</a:t>
            </a:r>
          </a:p>
        </p:txBody>
      </p:sp>
      <p:pic>
        <p:nvPicPr>
          <p:cNvPr id="9" name="Picture 8">
            <a:extLst>
              <a:ext uri="{FF2B5EF4-FFF2-40B4-BE49-F238E27FC236}">
                <a16:creationId xmlns:a16="http://schemas.microsoft.com/office/drawing/2014/main" id="{9E353C05-45EC-4085-B147-93D708A40C53}"/>
              </a:ext>
            </a:extLst>
          </p:cNvPr>
          <p:cNvPicPr>
            <a:picLocks noChangeAspect="1"/>
          </p:cNvPicPr>
          <p:nvPr/>
        </p:nvPicPr>
        <p:blipFill>
          <a:blip r:embed="rId2"/>
          <a:stretch>
            <a:fillRect/>
          </a:stretch>
        </p:blipFill>
        <p:spPr>
          <a:xfrm>
            <a:off x="7043899" y="3745523"/>
            <a:ext cx="4113161" cy="2508443"/>
          </a:xfrm>
          <a:prstGeom prst="rect">
            <a:avLst/>
          </a:prstGeom>
        </p:spPr>
      </p:pic>
      <p:pic>
        <p:nvPicPr>
          <p:cNvPr id="10" name="Picture 9">
            <a:extLst>
              <a:ext uri="{FF2B5EF4-FFF2-40B4-BE49-F238E27FC236}">
                <a16:creationId xmlns:a16="http://schemas.microsoft.com/office/drawing/2014/main" id="{AB6B468C-0C9E-4481-9280-954CCF07F904}"/>
              </a:ext>
            </a:extLst>
          </p:cNvPr>
          <p:cNvPicPr>
            <a:picLocks noChangeAspect="1"/>
          </p:cNvPicPr>
          <p:nvPr/>
        </p:nvPicPr>
        <p:blipFill>
          <a:blip r:embed="rId3"/>
          <a:stretch>
            <a:fillRect/>
          </a:stretch>
        </p:blipFill>
        <p:spPr>
          <a:xfrm>
            <a:off x="7043899" y="920557"/>
            <a:ext cx="4113161" cy="2508443"/>
          </a:xfrm>
          <a:prstGeom prst="rect">
            <a:avLst/>
          </a:prstGeom>
        </p:spPr>
      </p:pic>
      <p:cxnSp>
        <p:nvCxnSpPr>
          <p:cNvPr id="12" name="Straight Arrow Connector 11">
            <a:extLst>
              <a:ext uri="{FF2B5EF4-FFF2-40B4-BE49-F238E27FC236}">
                <a16:creationId xmlns:a16="http://schemas.microsoft.com/office/drawing/2014/main" id="{55358F86-5CC7-436F-846D-CC297C8913F5}"/>
              </a:ext>
            </a:extLst>
          </p:cNvPr>
          <p:cNvCxnSpPr/>
          <p:nvPr/>
        </p:nvCxnSpPr>
        <p:spPr>
          <a:xfrm>
            <a:off x="5154873" y="1652954"/>
            <a:ext cx="2535465" cy="8323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3A8E359-EEB4-4E5B-9A42-5E7466A73C7C}"/>
              </a:ext>
            </a:extLst>
          </p:cNvPr>
          <p:cNvCxnSpPr/>
          <p:nvPr/>
        </p:nvCxnSpPr>
        <p:spPr>
          <a:xfrm>
            <a:off x="5391150" y="5343525"/>
            <a:ext cx="2114550" cy="5048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9367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7B666C6-7526-460E-9E01-40A5BEAE2F74}"/>
              </a:ext>
            </a:extLst>
          </p:cNvPr>
          <p:cNvSpPr txBox="1">
            <a:spLocks/>
          </p:cNvSpPr>
          <p:nvPr/>
        </p:nvSpPr>
        <p:spPr>
          <a:xfrm>
            <a:off x="201874" y="324209"/>
            <a:ext cx="9905998" cy="59634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Enter a new ORDER – movements</a:t>
            </a:r>
          </a:p>
        </p:txBody>
      </p:sp>
      <p:sp>
        <p:nvSpPr>
          <p:cNvPr id="6" name="TextBox 5">
            <a:extLst>
              <a:ext uri="{FF2B5EF4-FFF2-40B4-BE49-F238E27FC236}">
                <a16:creationId xmlns:a16="http://schemas.microsoft.com/office/drawing/2014/main" id="{401C781E-F512-4D47-B0E8-464DBD924C8E}"/>
              </a:ext>
            </a:extLst>
          </p:cNvPr>
          <p:cNvSpPr txBox="1"/>
          <p:nvPr/>
        </p:nvSpPr>
        <p:spPr>
          <a:xfrm>
            <a:off x="201873" y="1225357"/>
            <a:ext cx="11885351" cy="923330"/>
          </a:xfrm>
          <a:prstGeom prst="rect">
            <a:avLst/>
          </a:prstGeom>
          <a:noFill/>
        </p:spPr>
        <p:txBody>
          <a:bodyPr wrap="square" rtlCol="0">
            <a:spAutoFit/>
          </a:bodyPr>
          <a:lstStyle/>
          <a:p>
            <a:r>
              <a:rPr lang="en-US" dirty="0"/>
              <a:t>Once you have completed the posting information you will select the ‘Exec’ button. This will populate an ‘Order number.’ Once you have your order number you will select the ‘Movements’ key at the top of the screen.</a:t>
            </a:r>
          </a:p>
        </p:txBody>
      </p:sp>
      <p:pic>
        <p:nvPicPr>
          <p:cNvPr id="7" name="Picture 6">
            <a:extLst>
              <a:ext uri="{FF2B5EF4-FFF2-40B4-BE49-F238E27FC236}">
                <a16:creationId xmlns:a16="http://schemas.microsoft.com/office/drawing/2014/main" id="{28176BDE-4A98-48A2-97C5-5034858A37EE}"/>
              </a:ext>
            </a:extLst>
          </p:cNvPr>
          <p:cNvPicPr>
            <a:picLocks noChangeAspect="1"/>
          </p:cNvPicPr>
          <p:nvPr/>
        </p:nvPicPr>
        <p:blipFill>
          <a:blip r:embed="rId2"/>
          <a:stretch>
            <a:fillRect/>
          </a:stretch>
        </p:blipFill>
        <p:spPr>
          <a:xfrm>
            <a:off x="1313717" y="1898580"/>
            <a:ext cx="5743575" cy="1109814"/>
          </a:xfrm>
          <a:prstGeom prst="rect">
            <a:avLst/>
          </a:prstGeom>
        </p:spPr>
      </p:pic>
      <p:sp>
        <p:nvSpPr>
          <p:cNvPr id="8" name="TextBox 7">
            <a:extLst>
              <a:ext uri="{FF2B5EF4-FFF2-40B4-BE49-F238E27FC236}">
                <a16:creationId xmlns:a16="http://schemas.microsoft.com/office/drawing/2014/main" id="{5B302356-084C-4A9F-8BBD-0C3A465636FB}"/>
              </a:ext>
            </a:extLst>
          </p:cNvPr>
          <p:cNvSpPr txBox="1"/>
          <p:nvPr/>
        </p:nvSpPr>
        <p:spPr>
          <a:xfrm>
            <a:off x="766029" y="3429000"/>
            <a:ext cx="3419475" cy="3139321"/>
          </a:xfrm>
          <a:prstGeom prst="rect">
            <a:avLst/>
          </a:prstGeom>
          <a:noFill/>
        </p:spPr>
        <p:txBody>
          <a:bodyPr wrap="square" rtlCol="0">
            <a:spAutoFit/>
          </a:bodyPr>
          <a:lstStyle/>
          <a:p>
            <a:r>
              <a:rPr lang="en-US" dirty="0"/>
              <a:t>A new window will open. In the ‘Movements’ window you will check the brokerage box and this will change your ‘Brokerage status’ to OPEN. Select ‘Exec’ to save and exit the screen. This will change the load in the system so that it now shows up in the assigned Brokerage Planning.</a:t>
            </a:r>
          </a:p>
        </p:txBody>
      </p:sp>
      <p:pic>
        <p:nvPicPr>
          <p:cNvPr id="9" name="Picture 8">
            <a:extLst>
              <a:ext uri="{FF2B5EF4-FFF2-40B4-BE49-F238E27FC236}">
                <a16:creationId xmlns:a16="http://schemas.microsoft.com/office/drawing/2014/main" id="{70A98011-2721-4945-B6C4-CA17754A3756}"/>
              </a:ext>
            </a:extLst>
          </p:cNvPr>
          <p:cNvPicPr>
            <a:picLocks noChangeAspect="1"/>
          </p:cNvPicPr>
          <p:nvPr/>
        </p:nvPicPr>
        <p:blipFill>
          <a:blip r:embed="rId3"/>
          <a:stretch>
            <a:fillRect/>
          </a:stretch>
        </p:blipFill>
        <p:spPr>
          <a:xfrm>
            <a:off x="5476874" y="3225013"/>
            <a:ext cx="6294177" cy="3420648"/>
          </a:xfrm>
          <a:prstGeom prst="rect">
            <a:avLst/>
          </a:prstGeom>
        </p:spPr>
      </p:pic>
    </p:spTree>
    <p:extLst>
      <p:ext uri="{BB962C8B-B14F-4D97-AF65-F5344CB8AC3E}">
        <p14:creationId xmlns:p14="http://schemas.microsoft.com/office/powerpoint/2010/main" val="293640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A5F5507-EC4E-4F39-95E5-CED0B4A7C341}"/>
              </a:ext>
            </a:extLst>
          </p:cNvPr>
          <p:cNvSpPr txBox="1">
            <a:spLocks/>
          </p:cNvSpPr>
          <p:nvPr/>
        </p:nvSpPr>
        <p:spPr>
          <a:xfrm>
            <a:off x="201874" y="324209"/>
            <a:ext cx="9905998" cy="59634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Enter a new ORDER – BROKERAGE STATUS</a:t>
            </a:r>
          </a:p>
        </p:txBody>
      </p:sp>
      <p:sp>
        <p:nvSpPr>
          <p:cNvPr id="6" name="TextBox 5">
            <a:extLst>
              <a:ext uri="{FF2B5EF4-FFF2-40B4-BE49-F238E27FC236}">
                <a16:creationId xmlns:a16="http://schemas.microsoft.com/office/drawing/2014/main" id="{BAF5552F-DF5B-42D4-ACB1-93FC0B9F9A0E}"/>
              </a:ext>
            </a:extLst>
          </p:cNvPr>
          <p:cNvSpPr txBox="1"/>
          <p:nvPr/>
        </p:nvSpPr>
        <p:spPr>
          <a:xfrm>
            <a:off x="201873" y="1225357"/>
            <a:ext cx="11885351" cy="923330"/>
          </a:xfrm>
          <a:prstGeom prst="rect">
            <a:avLst/>
          </a:prstGeom>
          <a:noFill/>
        </p:spPr>
        <p:txBody>
          <a:bodyPr wrap="square" rtlCol="0">
            <a:spAutoFit/>
          </a:bodyPr>
          <a:lstStyle/>
          <a:p>
            <a:r>
              <a:rPr lang="en-US" dirty="0"/>
              <a:t>If you are building a load that is already covered you will change the ‘Brokerage status’ from ‘Open’ to ‘Carrier Pending.’ The ‘Carrier Pending’ status is used once you have covered a load and you are waiting for the driver to accept tracking or you are waiting for the carrier to be set up.</a:t>
            </a:r>
          </a:p>
        </p:txBody>
      </p:sp>
      <p:pic>
        <p:nvPicPr>
          <p:cNvPr id="7" name="Picture 6">
            <a:extLst>
              <a:ext uri="{FF2B5EF4-FFF2-40B4-BE49-F238E27FC236}">
                <a16:creationId xmlns:a16="http://schemas.microsoft.com/office/drawing/2014/main" id="{25507749-0B47-403D-83B1-429EC204F7DE}"/>
              </a:ext>
            </a:extLst>
          </p:cNvPr>
          <p:cNvPicPr>
            <a:picLocks noChangeAspect="1"/>
          </p:cNvPicPr>
          <p:nvPr/>
        </p:nvPicPr>
        <p:blipFill>
          <a:blip r:embed="rId2"/>
          <a:stretch>
            <a:fillRect/>
          </a:stretch>
        </p:blipFill>
        <p:spPr>
          <a:xfrm>
            <a:off x="201873" y="2479289"/>
            <a:ext cx="6408398" cy="3486991"/>
          </a:xfrm>
          <a:prstGeom prst="rect">
            <a:avLst/>
          </a:prstGeom>
        </p:spPr>
      </p:pic>
      <p:sp>
        <p:nvSpPr>
          <p:cNvPr id="8" name="TextBox 7">
            <a:extLst>
              <a:ext uri="{FF2B5EF4-FFF2-40B4-BE49-F238E27FC236}">
                <a16:creationId xmlns:a16="http://schemas.microsoft.com/office/drawing/2014/main" id="{AFF923AF-587F-4D21-A377-F3045C54BBBC}"/>
              </a:ext>
            </a:extLst>
          </p:cNvPr>
          <p:cNvSpPr txBox="1"/>
          <p:nvPr/>
        </p:nvSpPr>
        <p:spPr>
          <a:xfrm>
            <a:off x="7249448" y="3068622"/>
            <a:ext cx="4380576" cy="2308324"/>
          </a:xfrm>
          <a:prstGeom prst="rect">
            <a:avLst/>
          </a:prstGeom>
          <a:noFill/>
        </p:spPr>
        <p:txBody>
          <a:bodyPr wrap="square" rtlCol="0">
            <a:spAutoFit/>
          </a:bodyPr>
          <a:lstStyle/>
          <a:p>
            <a:r>
              <a:rPr lang="en-US" dirty="0"/>
              <a:t>If you are waiting to set the carrier up you will put the load in ‘Carrier Pending’ status and then you will put the carrier’s MC in the ‘Pending Carrier’ field. This will send a report to our Carrier Management team notifying them that someone is waiting for a carrier to be set up. </a:t>
            </a:r>
          </a:p>
        </p:txBody>
      </p:sp>
      <p:cxnSp>
        <p:nvCxnSpPr>
          <p:cNvPr id="10" name="Straight Arrow Connector 9">
            <a:extLst>
              <a:ext uri="{FF2B5EF4-FFF2-40B4-BE49-F238E27FC236}">
                <a16:creationId xmlns:a16="http://schemas.microsoft.com/office/drawing/2014/main" id="{0705B4D7-C26B-4716-A3B9-75B4BA9D466A}"/>
              </a:ext>
            </a:extLst>
          </p:cNvPr>
          <p:cNvCxnSpPr/>
          <p:nvPr/>
        </p:nvCxnSpPr>
        <p:spPr>
          <a:xfrm flipV="1">
            <a:off x="5153948" y="4362450"/>
            <a:ext cx="2133600" cy="17145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630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C51B0-318D-479E-89D6-7CFDBFCE0024}"/>
              </a:ext>
            </a:extLst>
          </p:cNvPr>
          <p:cNvSpPr>
            <a:spLocks noGrp="1"/>
          </p:cNvSpPr>
          <p:nvPr>
            <p:ph type="title"/>
          </p:nvPr>
        </p:nvSpPr>
        <p:spPr>
          <a:xfrm>
            <a:off x="250163" y="245139"/>
            <a:ext cx="9905998" cy="596348"/>
          </a:xfrm>
        </p:spPr>
        <p:txBody>
          <a:bodyPr/>
          <a:lstStyle/>
          <a:p>
            <a:r>
              <a:rPr lang="en-US" b="1" dirty="0"/>
              <a:t>Enter a new Order</a:t>
            </a:r>
          </a:p>
        </p:txBody>
      </p:sp>
      <p:pic>
        <p:nvPicPr>
          <p:cNvPr id="6" name="Picture 5">
            <a:extLst>
              <a:ext uri="{FF2B5EF4-FFF2-40B4-BE49-F238E27FC236}">
                <a16:creationId xmlns:a16="http://schemas.microsoft.com/office/drawing/2014/main" id="{A45AB308-7F89-45DF-B72E-85FEBB328B1C}"/>
              </a:ext>
            </a:extLst>
          </p:cNvPr>
          <p:cNvPicPr>
            <a:picLocks noChangeAspect="1"/>
          </p:cNvPicPr>
          <p:nvPr/>
        </p:nvPicPr>
        <p:blipFill>
          <a:blip r:embed="rId2"/>
          <a:stretch>
            <a:fillRect/>
          </a:stretch>
        </p:blipFill>
        <p:spPr>
          <a:xfrm>
            <a:off x="503582" y="1566408"/>
            <a:ext cx="11184835" cy="1149017"/>
          </a:xfrm>
          <a:prstGeom prst="rect">
            <a:avLst/>
          </a:prstGeom>
        </p:spPr>
      </p:pic>
      <p:cxnSp>
        <p:nvCxnSpPr>
          <p:cNvPr id="8" name="Straight Arrow Connector 7">
            <a:extLst>
              <a:ext uri="{FF2B5EF4-FFF2-40B4-BE49-F238E27FC236}">
                <a16:creationId xmlns:a16="http://schemas.microsoft.com/office/drawing/2014/main" id="{62F225E0-98A8-4200-8ADD-E7D2D326B568}"/>
              </a:ext>
            </a:extLst>
          </p:cNvPr>
          <p:cNvCxnSpPr>
            <a:cxnSpLocks/>
          </p:cNvCxnSpPr>
          <p:nvPr/>
        </p:nvCxnSpPr>
        <p:spPr>
          <a:xfrm>
            <a:off x="1222436" y="2419902"/>
            <a:ext cx="421169" cy="78628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987AFC0-2F40-4EB7-B39C-14CE0E7E6381}"/>
              </a:ext>
            </a:extLst>
          </p:cNvPr>
          <p:cNvSpPr txBox="1"/>
          <p:nvPr/>
        </p:nvSpPr>
        <p:spPr>
          <a:xfrm>
            <a:off x="1643605" y="3112041"/>
            <a:ext cx="2511706" cy="923330"/>
          </a:xfrm>
          <a:prstGeom prst="rect">
            <a:avLst/>
          </a:prstGeom>
          <a:noFill/>
        </p:spPr>
        <p:txBody>
          <a:bodyPr wrap="square" rtlCol="0">
            <a:spAutoFit/>
          </a:bodyPr>
          <a:lstStyle/>
          <a:p>
            <a:r>
              <a:rPr lang="en-US" dirty="0"/>
              <a:t>Select ‘Order Entry’ from your </a:t>
            </a:r>
            <a:r>
              <a:rPr lang="en-US" dirty="0" err="1"/>
              <a:t>LoadMaster</a:t>
            </a:r>
            <a:r>
              <a:rPr lang="en-US" dirty="0"/>
              <a:t> toolbar</a:t>
            </a:r>
          </a:p>
        </p:txBody>
      </p:sp>
    </p:spTree>
    <p:extLst>
      <p:ext uri="{BB962C8B-B14F-4D97-AF65-F5344CB8AC3E}">
        <p14:creationId xmlns:p14="http://schemas.microsoft.com/office/powerpoint/2010/main" val="2235479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6150BFA-F7F5-4219-883D-BD7022CF2439}"/>
              </a:ext>
            </a:extLst>
          </p:cNvPr>
          <p:cNvPicPr>
            <a:picLocks noChangeAspect="1"/>
          </p:cNvPicPr>
          <p:nvPr/>
        </p:nvPicPr>
        <p:blipFill>
          <a:blip r:embed="rId2"/>
          <a:stretch>
            <a:fillRect/>
          </a:stretch>
        </p:blipFill>
        <p:spPr>
          <a:xfrm>
            <a:off x="4186427" y="940477"/>
            <a:ext cx="7712596" cy="5727401"/>
          </a:xfrm>
          <a:prstGeom prst="rect">
            <a:avLst/>
          </a:prstGeom>
        </p:spPr>
      </p:pic>
      <p:sp>
        <p:nvSpPr>
          <p:cNvPr id="5" name="Title 1">
            <a:extLst>
              <a:ext uri="{FF2B5EF4-FFF2-40B4-BE49-F238E27FC236}">
                <a16:creationId xmlns:a16="http://schemas.microsoft.com/office/drawing/2014/main" id="{288805B2-DA73-4E64-9FA7-79B499AB0C28}"/>
              </a:ext>
            </a:extLst>
          </p:cNvPr>
          <p:cNvSpPr>
            <a:spLocks noGrp="1"/>
          </p:cNvSpPr>
          <p:nvPr>
            <p:ph type="title"/>
          </p:nvPr>
        </p:nvSpPr>
        <p:spPr>
          <a:xfrm>
            <a:off x="292977" y="344129"/>
            <a:ext cx="9905998" cy="596348"/>
          </a:xfrm>
        </p:spPr>
        <p:txBody>
          <a:bodyPr/>
          <a:lstStyle/>
          <a:p>
            <a:r>
              <a:rPr lang="en-US" b="1" dirty="0"/>
              <a:t>Enter a new Order</a:t>
            </a:r>
          </a:p>
        </p:txBody>
      </p:sp>
      <p:sp>
        <p:nvSpPr>
          <p:cNvPr id="8" name="TextBox 7">
            <a:extLst>
              <a:ext uri="{FF2B5EF4-FFF2-40B4-BE49-F238E27FC236}">
                <a16:creationId xmlns:a16="http://schemas.microsoft.com/office/drawing/2014/main" id="{C547F486-F628-45EC-B0C5-3856D27B9FF6}"/>
              </a:ext>
            </a:extLst>
          </p:cNvPr>
          <p:cNvSpPr txBox="1"/>
          <p:nvPr/>
        </p:nvSpPr>
        <p:spPr>
          <a:xfrm>
            <a:off x="730885" y="2274838"/>
            <a:ext cx="2993923" cy="2308324"/>
          </a:xfrm>
          <a:prstGeom prst="rect">
            <a:avLst/>
          </a:prstGeom>
          <a:noFill/>
        </p:spPr>
        <p:txBody>
          <a:bodyPr wrap="square" rtlCol="0">
            <a:spAutoFit/>
          </a:bodyPr>
          <a:lstStyle/>
          <a:p>
            <a:r>
              <a:rPr lang="en-US" dirty="0"/>
              <a:t>Select the Green ‘Add’ button to enable the fields below then enter load information.</a:t>
            </a:r>
          </a:p>
          <a:p>
            <a:endParaRPr lang="en-US" dirty="0"/>
          </a:p>
          <a:p>
            <a:r>
              <a:rPr lang="en-US" dirty="0"/>
              <a:t>Yellow highlighted areas are the minimum required fields</a:t>
            </a:r>
          </a:p>
        </p:txBody>
      </p:sp>
      <p:cxnSp>
        <p:nvCxnSpPr>
          <p:cNvPr id="10" name="Straight Arrow Connector 9">
            <a:extLst>
              <a:ext uri="{FF2B5EF4-FFF2-40B4-BE49-F238E27FC236}">
                <a16:creationId xmlns:a16="http://schemas.microsoft.com/office/drawing/2014/main" id="{A1511290-0FF1-445C-A7AB-DE98C6A1DA98}"/>
              </a:ext>
            </a:extLst>
          </p:cNvPr>
          <p:cNvCxnSpPr/>
          <p:nvPr/>
        </p:nvCxnSpPr>
        <p:spPr>
          <a:xfrm flipH="1">
            <a:off x="3449256" y="1458410"/>
            <a:ext cx="1956121" cy="8164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3AAF7E0A-8FB8-4A8F-91F5-6B06EB0DA90E}"/>
                  </a:ext>
                </a:extLst>
              </p14:cNvPr>
              <p14:cNvContentPartPr/>
              <p14:nvPr/>
            </p14:nvContentPartPr>
            <p14:xfrm>
              <a:off x="4340452" y="2824236"/>
              <a:ext cx="625320" cy="28800"/>
            </p14:xfrm>
          </p:contentPart>
        </mc:Choice>
        <mc:Fallback xmlns="">
          <p:pic>
            <p:nvPicPr>
              <p:cNvPr id="12" name="Ink 11">
                <a:extLst>
                  <a:ext uri="{FF2B5EF4-FFF2-40B4-BE49-F238E27FC236}">
                    <a16:creationId xmlns:a16="http://schemas.microsoft.com/office/drawing/2014/main" id="{3AAF7E0A-8FB8-4A8F-91F5-6B06EB0DA90E}"/>
                  </a:ext>
                </a:extLst>
              </p:cNvPr>
              <p:cNvPicPr/>
              <p:nvPr/>
            </p:nvPicPr>
            <p:blipFill>
              <a:blip r:embed="rId4"/>
              <a:stretch>
                <a:fillRect/>
              </a:stretch>
            </p:blipFill>
            <p:spPr>
              <a:xfrm>
                <a:off x="4309132" y="2761236"/>
                <a:ext cx="6879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515FE4BA-A3F2-463D-85FD-133196521FAC}"/>
                  </a:ext>
                </a:extLst>
              </p14:cNvPr>
              <p14:cNvContentPartPr/>
              <p14:nvPr/>
            </p14:nvContentPartPr>
            <p14:xfrm>
              <a:off x="8160052" y="2835756"/>
              <a:ext cx="602280" cy="40320"/>
            </p14:xfrm>
          </p:contentPart>
        </mc:Choice>
        <mc:Fallback xmlns="">
          <p:pic>
            <p:nvPicPr>
              <p:cNvPr id="13" name="Ink 12">
                <a:extLst>
                  <a:ext uri="{FF2B5EF4-FFF2-40B4-BE49-F238E27FC236}">
                    <a16:creationId xmlns:a16="http://schemas.microsoft.com/office/drawing/2014/main" id="{515FE4BA-A3F2-463D-85FD-133196521FAC}"/>
                  </a:ext>
                </a:extLst>
              </p:cNvPr>
              <p:cNvPicPr/>
              <p:nvPr/>
            </p:nvPicPr>
            <p:blipFill>
              <a:blip r:embed="rId6"/>
              <a:stretch>
                <a:fillRect/>
              </a:stretch>
            </p:blipFill>
            <p:spPr>
              <a:xfrm>
                <a:off x="8128732" y="2772756"/>
                <a:ext cx="664920" cy="165960"/>
              </a:xfrm>
              <a:prstGeom prst="rect">
                <a:avLst/>
              </a:prstGeom>
            </p:spPr>
          </p:pic>
        </mc:Fallback>
      </mc:AlternateContent>
    </p:spTree>
    <p:extLst>
      <p:ext uri="{BB962C8B-B14F-4D97-AF65-F5344CB8AC3E}">
        <p14:creationId xmlns:p14="http://schemas.microsoft.com/office/powerpoint/2010/main" val="4280848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86BE1EA-ADFE-4D86-BED1-84232A66A3D3}"/>
              </a:ext>
            </a:extLst>
          </p:cNvPr>
          <p:cNvSpPr>
            <a:spLocks noGrp="1"/>
          </p:cNvSpPr>
          <p:nvPr>
            <p:ph type="title"/>
          </p:nvPr>
        </p:nvSpPr>
        <p:spPr>
          <a:xfrm>
            <a:off x="201874" y="324209"/>
            <a:ext cx="9905998" cy="596348"/>
          </a:xfrm>
        </p:spPr>
        <p:txBody>
          <a:bodyPr/>
          <a:lstStyle/>
          <a:p>
            <a:r>
              <a:rPr lang="en-US" b="1" dirty="0"/>
              <a:t>Enter a new Order</a:t>
            </a:r>
          </a:p>
        </p:txBody>
      </p:sp>
      <p:pic>
        <p:nvPicPr>
          <p:cNvPr id="9" name="Picture 8">
            <a:extLst>
              <a:ext uri="{FF2B5EF4-FFF2-40B4-BE49-F238E27FC236}">
                <a16:creationId xmlns:a16="http://schemas.microsoft.com/office/drawing/2014/main" id="{56FBD8D0-7EBE-4851-82EF-599F539E8E81}"/>
              </a:ext>
            </a:extLst>
          </p:cNvPr>
          <p:cNvPicPr>
            <a:picLocks noChangeAspect="1"/>
          </p:cNvPicPr>
          <p:nvPr/>
        </p:nvPicPr>
        <p:blipFill>
          <a:blip r:embed="rId2"/>
          <a:stretch>
            <a:fillRect/>
          </a:stretch>
        </p:blipFill>
        <p:spPr>
          <a:xfrm>
            <a:off x="201874" y="3017005"/>
            <a:ext cx="4477222" cy="3324801"/>
          </a:xfrm>
          <a:prstGeom prst="rect">
            <a:avLst/>
          </a:prstGeom>
        </p:spPr>
      </p:pic>
      <p:sp>
        <p:nvSpPr>
          <p:cNvPr id="10" name="TextBox 9">
            <a:extLst>
              <a:ext uri="{FF2B5EF4-FFF2-40B4-BE49-F238E27FC236}">
                <a16:creationId xmlns:a16="http://schemas.microsoft.com/office/drawing/2014/main" id="{7E81ECFA-CE67-4766-A824-A4270E38BD85}"/>
              </a:ext>
            </a:extLst>
          </p:cNvPr>
          <p:cNvSpPr txBox="1"/>
          <p:nvPr/>
        </p:nvSpPr>
        <p:spPr>
          <a:xfrm>
            <a:off x="372070" y="1282722"/>
            <a:ext cx="2993923" cy="1200329"/>
          </a:xfrm>
          <a:prstGeom prst="rect">
            <a:avLst/>
          </a:prstGeom>
          <a:noFill/>
        </p:spPr>
        <p:txBody>
          <a:bodyPr wrap="square" rtlCol="0">
            <a:spAutoFit/>
          </a:bodyPr>
          <a:lstStyle/>
          <a:p>
            <a:r>
              <a:rPr lang="en-US" dirty="0"/>
              <a:t>To use an existing location select the magnifying glass next to the location code box</a:t>
            </a:r>
          </a:p>
        </p:txBody>
      </p:sp>
      <p:cxnSp>
        <p:nvCxnSpPr>
          <p:cNvPr id="12" name="Straight Arrow Connector 11">
            <a:extLst>
              <a:ext uri="{FF2B5EF4-FFF2-40B4-BE49-F238E27FC236}">
                <a16:creationId xmlns:a16="http://schemas.microsoft.com/office/drawing/2014/main" id="{7D2CBFFE-329F-4589-A46A-C1CD50557D96}"/>
              </a:ext>
            </a:extLst>
          </p:cNvPr>
          <p:cNvCxnSpPr>
            <a:cxnSpLocks/>
          </p:cNvCxnSpPr>
          <p:nvPr/>
        </p:nvCxnSpPr>
        <p:spPr>
          <a:xfrm flipV="1">
            <a:off x="682906" y="2483051"/>
            <a:ext cx="0" cy="15796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F14A0912-F512-4C6E-ACFF-4B2DF65A26D9}"/>
              </a:ext>
            </a:extLst>
          </p:cNvPr>
          <p:cNvPicPr>
            <a:picLocks noChangeAspect="1"/>
          </p:cNvPicPr>
          <p:nvPr/>
        </p:nvPicPr>
        <p:blipFill>
          <a:blip r:embed="rId3"/>
          <a:stretch>
            <a:fillRect/>
          </a:stretch>
        </p:blipFill>
        <p:spPr>
          <a:xfrm>
            <a:off x="4892863" y="948064"/>
            <a:ext cx="7097263" cy="2689025"/>
          </a:xfrm>
          <a:prstGeom prst="rect">
            <a:avLst/>
          </a:prstGeom>
        </p:spPr>
      </p:pic>
      <p:sp>
        <p:nvSpPr>
          <p:cNvPr id="16" name="TextBox 15">
            <a:extLst>
              <a:ext uri="{FF2B5EF4-FFF2-40B4-BE49-F238E27FC236}">
                <a16:creationId xmlns:a16="http://schemas.microsoft.com/office/drawing/2014/main" id="{0836EB4A-60C0-4904-9256-9A016B66D36F}"/>
              </a:ext>
            </a:extLst>
          </p:cNvPr>
          <p:cNvSpPr txBox="1"/>
          <p:nvPr/>
        </p:nvSpPr>
        <p:spPr>
          <a:xfrm>
            <a:off x="4989933" y="4062715"/>
            <a:ext cx="2255820" cy="2308324"/>
          </a:xfrm>
          <a:prstGeom prst="rect">
            <a:avLst/>
          </a:prstGeom>
          <a:noFill/>
        </p:spPr>
        <p:txBody>
          <a:bodyPr wrap="square" rtlCol="0">
            <a:spAutoFit/>
          </a:bodyPr>
          <a:lstStyle/>
          <a:p>
            <a:r>
              <a:rPr lang="en-US" dirty="0"/>
              <a:t>A separate window will open called ‘Active Locations.’ You may search the name of any location in the blue search box</a:t>
            </a:r>
          </a:p>
        </p:txBody>
      </p:sp>
      <p:cxnSp>
        <p:nvCxnSpPr>
          <p:cNvPr id="18" name="Straight Arrow Connector 17">
            <a:extLst>
              <a:ext uri="{FF2B5EF4-FFF2-40B4-BE49-F238E27FC236}">
                <a16:creationId xmlns:a16="http://schemas.microsoft.com/office/drawing/2014/main" id="{970FAF21-5EBD-43C2-A89A-506C775FDF8B}"/>
              </a:ext>
            </a:extLst>
          </p:cNvPr>
          <p:cNvCxnSpPr/>
          <p:nvPr/>
        </p:nvCxnSpPr>
        <p:spPr>
          <a:xfrm>
            <a:off x="6817489" y="1620456"/>
            <a:ext cx="0" cy="22802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98B70F6-901E-44A2-9B98-D5FCE0A9CC85}"/>
              </a:ext>
            </a:extLst>
          </p:cNvPr>
          <p:cNvSpPr txBox="1"/>
          <p:nvPr/>
        </p:nvSpPr>
        <p:spPr>
          <a:xfrm>
            <a:off x="8955883" y="3878611"/>
            <a:ext cx="2255820" cy="2031325"/>
          </a:xfrm>
          <a:prstGeom prst="rect">
            <a:avLst/>
          </a:prstGeom>
          <a:noFill/>
        </p:spPr>
        <p:txBody>
          <a:bodyPr wrap="square" rtlCol="0">
            <a:spAutoFit/>
          </a:bodyPr>
          <a:lstStyle/>
          <a:p>
            <a:r>
              <a:rPr lang="en-US" dirty="0"/>
              <a:t>You can change the search criteria by clicking on any of the headers to search by that information off the release</a:t>
            </a:r>
          </a:p>
        </p:txBody>
      </p:sp>
      <p:cxnSp>
        <p:nvCxnSpPr>
          <p:cNvPr id="21" name="Straight Arrow Connector 20">
            <a:extLst>
              <a:ext uri="{FF2B5EF4-FFF2-40B4-BE49-F238E27FC236}">
                <a16:creationId xmlns:a16="http://schemas.microsoft.com/office/drawing/2014/main" id="{E7C3E220-F7A7-4455-8300-723866DED6FE}"/>
              </a:ext>
            </a:extLst>
          </p:cNvPr>
          <p:cNvCxnSpPr/>
          <p:nvPr/>
        </p:nvCxnSpPr>
        <p:spPr>
          <a:xfrm>
            <a:off x="7720314" y="1882886"/>
            <a:ext cx="1663832" cy="191361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737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A961EE8-5273-4D48-90F1-9B6381713033}"/>
              </a:ext>
            </a:extLst>
          </p:cNvPr>
          <p:cNvSpPr>
            <a:spLocks noGrp="1"/>
          </p:cNvSpPr>
          <p:nvPr>
            <p:ph type="title"/>
          </p:nvPr>
        </p:nvSpPr>
        <p:spPr>
          <a:xfrm>
            <a:off x="201874" y="324209"/>
            <a:ext cx="9905998" cy="596348"/>
          </a:xfrm>
        </p:spPr>
        <p:txBody>
          <a:bodyPr/>
          <a:lstStyle/>
          <a:p>
            <a:r>
              <a:rPr lang="en-US" b="1" dirty="0"/>
              <a:t>Enter a new location</a:t>
            </a:r>
          </a:p>
        </p:txBody>
      </p:sp>
      <p:sp>
        <p:nvSpPr>
          <p:cNvPr id="6" name="TextBox 5">
            <a:extLst>
              <a:ext uri="{FF2B5EF4-FFF2-40B4-BE49-F238E27FC236}">
                <a16:creationId xmlns:a16="http://schemas.microsoft.com/office/drawing/2014/main" id="{B5AF90AF-EE62-42EE-BF6D-5229B472DE77}"/>
              </a:ext>
            </a:extLst>
          </p:cNvPr>
          <p:cNvSpPr txBox="1"/>
          <p:nvPr/>
        </p:nvSpPr>
        <p:spPr>
          <a:xfrm>
            <a:off x="545690" y="920557"/>
            <a:ext cx="5218502" cy="369332"/>
          </a:xfrm>
          <a:prstGeom prst="rect">
            <a:avLst/>
          </a:prstGeom>
          <a:noFill/>
        </p:spPr>
        <p:txBody>
          <a:bodyPr wrap="square" rtlCol="0">
            <a:spAutoFit/>
          </a:bodyPr>
          <a:lstStyle/>
          <a:p>
            <a:r>
              <a:rPr lang="en-US" dirty="0"/>
              <a:t>There are two ways to enter a new location</a:t>
            </a:r>
          </a:p>
        </p:txBody>
      </p:sp>
      <p:pic>
        <p:nvPicPr>
          <p:cNvPr id="7" name="Picture 6">
            <a:extLst>
              <a:ext uri="{FF2B5EF4-FFF2-40B4-BE49-F238E27FC236}">
                <a16:creationId xmlns:a16="http://schemas.microsoft.com/office/drawing/2014/main" id="{BC6322D3-EF3F-4B3F-9BA4-2D26EC3C6851}"/>
              </a:ext>
            </a:extLst>
          </p:cNvPr>
          <p:cNvPicPr>
            <a:picLocks noChangeAspect="1"/>
          </p:cNvPicPr>
          <p:nvPr/>
        </p:nvPicPr>
        <p:blipFill>
          <a:blip r:embed="rId2"/>
          <a:stretch>
            <a:fillRect/>
          </a:stretch>
        </p:blipFill>
        <p:spPr>
          <a:xfrm>
            <a:off x="300942" y="1417106"/>
            <a:ext cx="4370251" cy="3166469"/>
          </a:xfrm>
          <a:prstGeom prst="rect">
            <a:avLst/>
          </a:prstGeom>
        </p:spPr>
      </p:pic>
      <p:sp>
        <p:nvSpPr>
          <p:cNvPr id="8" name="TextBox 7">
            <a:extLst>
              <a:ext uri="{FF2B5EF4-FFF2-40B4-BE49-F238E27FC236}">
                <a16:creationId xmlns:a16="http://schemas.microsoft.com/office/drawing/2014/main" id="{63B08BC2-A6D0-4ACE-B95C-F45DA50BFBCF}"/>
              </a:ext>
            </a:extLst>
          </p:cNvPr>
          <p:cNvSpPr txBox="1"/>
          <p:nvPr/>
        </p:nvSpPr>
        <p:spPr>
          <a:xfrm>
            <a:off x="201874" y="5333462"/>
            <a:ext cx="2427074" cy="1200329"/>
          </a:xfrm>
          <a:prstGeom prst="rect">
            <a:avLst/>
          </a:prstGeom>
          <a:noFill/>
        </p:spPr>
        <p:txBody>
          <a:bodyPr wrap="square" rtlCol="0">
            <a:spAutoFit/>
          </a:bodyPr>
          <a:lstStyle/>
          <a:p>
            <a:r>
              <a:rPr lang="en-US" dirty="0"/>
              <a:t>Right click in the ‘Location Code’ field and select ‘New Location’</a:t>
            </a:r>
          </a:p>
        </p:txBody>
      </p:sp>
      <p:cxnSp>
        <p:nvCxnSpPr>
          <p:cNvPr id="10" name="Straight Arrow Connector 9">
            <a:extLst>
              <a:ext uri="{FF2B5EF4-FFF2-40B4-BE49-F238E27FC236}">
                <a16:creationId xmlns:a16="http://schemas.microsoft.com/office/drawing/2014/main" id="{38E37690-F8E6-41D0-805D-5DEC66D91463}"/>
              </a:ext>
            </a:extLst>
          </p:cNvPr>
          <p:cNvCxnSpPr/>
          <p:nvPr/>
        </p:nvCxnSpPr>
        <p:spPr>
          <a:xfrm>
            <a:off x="545690" y="2639028"/>
            <a:ext cx="0" cy="266217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465A7E9-CB8A-4B6D-B59F-7EF9F571E14F}"/>
              </a:ext>
            </a:extLst>
          </p:cNvPr>
          <p:cNvPicPr>
            <a:picLocks noChangeAspect="1"/>
          </p:cNvPicPr>
          <p:nvPr/>
        </p:nvPicPr>
        <p:blipFill>
          <a:blip r:embed="rId3"/>
          <a:stretch>
            <a:fillRect/>
          </a:stretch>
        </p:blipFill>
        <p:spPr>
          <a:xfrm>
            <a:off x="3196052" y="5555849"/>
            <a:ext cx="8880201" cy="946310"/>
          </a:xfrm>
          <a:prstGeom prst="rect">
            <a:avLst/>
          </a:prstGeom>
        </p:spPr>
      </p:pic>
      <p:cxnSp>
        <p:nvCxnSpPr>
          <p:cNvPr id="13" name="Straight Arrow Connector 12">
            <a:extLst>
              <a:ext uri="{FF2B5EF4-FFF2-40B4-BE49-F238E27FC236}">
                <a16:creationId xmlns:a16="http://schemas.microsoft.com/office/drawing/2014/main" id="{BE888B95-E2BC-496A-BC87-FA7C13BD26A6}"/>
              </a:ext>
            </a:extLst>
          </p:cNvPr>
          <p:cNvCxnSpPr/>
          <p:nvPr/>
        </p:nvCxnSpPr>
        <p:spPr>
          <a:xfrm flipV="1">
            <a:off x="5555848" y="3429000"/>
            <a:ext cx="1551008" cy="267085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2CAB529-682C-4E0E-87E8-6BF716D83158}"/>
              </a:ext>
            </a:extLst>
          </p:cNvPr>
          <p:cNvSpPr txBox="1"/>
          <p:nvPr/>
        </p:nvSpPr>
        <p:spPr>
          <a:xfrm>
            <a:off x="6581977" y="2803844"/>
            <a:ext cx="2819067" cy="646331"/>
          </a:xfrm>
          <a:prstGeom prst="rect">
            <a:avLst/>
          </a:prstGeom>
          <a:noFill/>
        </p:spPr>
        <p:txBody>
          <a:bodyPr wrap="square" rtlCol="0">
            <a:spAutoFit/>
          </a:bodyPr>
          <a:lstStyle/>
          <a:p>
            <a:r>
              <a:rPr lang="en-US" dirty="0"/>
              <a:t>Select ‘Location’ in your </a:t>
            </a:r>
            <a:r>
              <a:rPr lang="en-US" dirty="0" err="1"/>
              <a:t>LoadMaster</a:t>
            </a:r>
            <a:r>
              <a:rPr lang="en-US" dirty="0"/>
              <a:t> Menu</a:t>
            </a:r>
          </a:p>
        </p:txBody>
      </p:sp>
    </p:spTree>
    <p:extLst>
      <p:ext uri="{BB962C8B-B14F-4D97-AF65-F5344CB8AC3E}">
        <p14:creationId xmlns:p14="http://schemas.microsoft.com/office/powerpoint/2010/main" val="1586453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F88B0FE-3103-4BD4-9EE0-12131FCA69C8}"/>
              </a:ext>
            </a:extLst>
          </p:cNvPr>
          <p:cNvSpPr>
            <a:spLocks noGrp="1"/>
          </p:cNvSpPr>
          <p:nvPr>
            <p:ph type="title"/>
          </p:nvPr>
        </p:nvSpPr>
        <p:spPr>
          <a:xfrm>
            <a:off x="201874" y="324209"/>
            <a:ext cx="9905998" cy="596348"/>
          </a:xfrm>
        </p:spPr>
        <p:txBody>
          <a:bodyPr/>
          <a:lstStyle/>
          <a:p>
            <a:r>
              <a:rPr lang="en-US" b="1" dirty="0"/>
              <a:t>Enter a new location</a:t>
            </a:r>
          </a:p>
        </p:txBody>
      </p:sp>
      <p:pic>
        <p:nvPicPr>
          <p:cNvPr id="6" name="Picture 5">
            <a:extLst>
              <a:ext uri="{FF2B5EF4-FFF2-40B4-BE49-F238E27FC236}">
                <a16:creationId xmlns:a16="http://schemas.microsoft.com/office/drawing/2014/main" id="{D44CB54D-2982-488D-BC7F-0EFD67BF5E92}"/>
              </a:ext>
            </a:extLst>
          </p:cNvPr>
          <p:cNvPicPr>
            <a:picLocks noChangeAspect="1"/>
          </p:cNvPicPr>
          <p:nvPr/>
        </p:nvPicPr>
        <p:blipFill>
          <a:blip r:embed="rId2"/>
          <a:stretch>
            <a:fillRect/>
          </a:stretch>
        </p:blipFill>
        <p:spPr>
          <a:xfrm>
            <a:off x="201874" y="1795584"/>
            <a:ext cx="5965332" cy="3876011"/>
          </a:xfrm>
          <a:prstGeom prst="rect">
            <a:avLst/>
          </a:prstGeom>
        </p:spPr>
      </p:pic>
      <p:sp>
        <p:nvSpPr>
          <p:cNvPr id="7" name="TextBox 6">
            <a:extLst>
              <a:ext uri="{FF2B5EF4-FFF2-40B4-BE49-F238E27FC236}">
                <a16:creationId xmlns:a16="http://schemas.microsoft.com/office/drawing/2014/main" id="{3E4B59AF-8A26-4788-83DF-43AF737CEC21}"/>
              </a:ext>
            </a:extLst>
          </p:cNvPr>
          <p:cNvSpPr txBox="1"/>
          <p:nvPr/>
        </p:nvSpPr>
        <p:spPr>
          <a:xfrm>
            <a:off x="6454655" y="1125515"/>
            <a:ext cx="4738064" cy="5078313"/>
          </a:xfrm>
          <a:prstGeom prst="rect">
            <a:avLst/>
          </a:prstGeom>
          <a:noFill/>
        </p:spPr>
        <p:txBody>
          <a:bodyPr wrap="square" rtlCol="0">
            <a:spAutoFit/>
          </a:bodyPr>
          <a:lstStyle/>
          <a:p>
            <a:r>
              <a:rPr lang="en-US" dirty="0"/>
              <a:t>Once you open the ‘Location’ window you will select the green ‘Add’ button.</a:t>
            </a:r>
          </a:p>
          <a:p>
            <a:endParaRPr lang="en-US" dirty="0"/>
          </a:p>
          <a:p>
            <a:r>
              <a:rPr lang="en-US" dirty="0"/>
              <a:t>Next you will create a location code. (I use the first three letters of the facility name and the state abbreviation.)</a:t>
            </a:r>
          </a:p>
          <a:p>
            <a:endParaRPr lang="en-US" dirty="0"/>
          </a:p>
          <a:p>
            <a:r>
              <a:rPr lang="en-US" dirty="0"/>
              <a:t>After that enter the city and state.  You may also enter the contact information. However, keep in mind that this information will populate every time someone in Beemac uses this built location. Not everyone has the same contact at a facility as you.</a:t>
            </a:r>
          </a:p>
          <a:p>
            <a:endParaRPr lang="en-US" dirty="0"/>
          </a:p>
          <a:p>
            <a:r>
              <a:rPr lang="en-US" dirty="0"/>
              <a:t>Once everything is added select ‘Exec’ button to save the location and then exit the screen.</a:t>
            </a:r>
          </a:p>
        </p:txBody>
      </p:sp>
    </p:spTree>
    <p:extLst>
      <p:ext uri="{BB962C8B-B14F-4D97-AF65-F5344CB8AC3E}">
        <p14:creationId xmlns:p14="http://schemas.microsoft.com/office/powerpoint/2010/main" val="878790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5B582BF-11F6-46B0-AEA6-CD2169A5F094}"/>
              </a:ext>
            </a:extLst>
          </p:cNvPr>
          <p:cNvSpPr>
            <a:spLocks noGrp="1"/>
          </p:cNvSpPr>
          <p:nvPr>
            <p:ph type="title"/>
          </p:nvPr>
        </p:nvSpPr>
        <p:spPr>
          <a:xfrm>
            <a:off x="201874" y="324209"/>
            <a:ext cx="9905998" cy="596348"/>
          </a:xfrm>
        </p:spPr>
        <p:txBody>
          <a:bodyPr/>
          <a:lstStyle/>
          <a:p>
            <a:r>
              <a:rPr lang="en-US" b="1" dirty="0"/>
              <a:t>Enter a new ORDER</a:t>
            </a:r>
          </a:p>
        </p:txBody>
      </p:sp>
      <p:pic>
        <p:nvPicPr>
          <p:cNvPr id="10" name="Picture 9">
            <a:extLst>
              <a:ext uri="{FF2B5EF4-FFF2-40B4-BE49-F238E27FC236}">
                <a16:creationId xmlns:a16="http://schemas.microsoft.com/office/drawing/2014/main" id="{FB2A16EF-8543-4C4E-9264-D262D6E91E85}"/>
              </a:ext>
            </a:extLst>
          </p:cNvPr>
          <p:cNvPicPr>
            <a:picLocks noChangeAspect="1"/>
          </p:cNvPicPr>
          <p:nvPr/>
        </p:nvPicPr>
        <p:blipFill>
          <a:blip r:embed="rId2"/>
          <a:stretch>
            <a:fillRect/>
          </a:stretch>
        </p:blipFill>
        <p:spPr>
          <a:xfrm>
            <a:off x="457200" y="1601908"/>
            <a:ext cx="5527075" cy="4069687"/>
          </a:xfrm>
          <a:prstGeom prst="rect">
            <a:avLst/>
          </a:prstGeom>
        </p:spPr>
      </p:pic>
      <p:sp>
        <p:nvSpPr>
          <p:cNvPr id="11" name="TextBox 10">
            <a:extLst>
              <a:ext uri="{FF2B5EF4-FFF2-40B4-BE49-F238E27FC236}">
                <a16:creationId xmlns:a16="http://schemas.microsoft.com/office/drawing/2014/main" id="{AC8452C4-C7E8-4DD6-B99F-D39CD5F8A2FB}"/>
              </a:ext>
            </a:extLst>
          </p:cNvPr>
          <p:cNvSpPr txBox="1"/>
          <p:nvPr/>
        </p:nvSpPr>
        <p:spPr>
          <a:xfrm>
            <a:off x="6489379" y="689423"/>
            <a:ext cx="5527075" cy="6186309"/>
          </a:xfrm>
          <a:prstGeom prst="rect">
            <a:avLst/>
          </a:prstGeom>
          <a:noFill/>
        </p:spPr>
        <p:txBody>
          <a:bodyPr wrap="square" rtlCol="0">
            <a:spAutoFit/>
          </a:bodyPr>
          <a:lstStyle/>
          <a:p>
            <a:r>
              <a:rPr lang="en-US" dirty="0"/>
              <a:t>After entering both the Shipper and the Consignee address you will then add the dates and times. You can enter the dates by typing them manually, using the calendar button, or short cuts. (t – today, t+1 – tomorrow)</a:t>
            </a:r>
          </a:p>
          <a:p>
            <a:endParaRPr lang="en-US" dirty="0"/>
          </a:p>
          <a:p>
            <a:r>
              <a:rPr lang="en-US" dirty="0"/>
              <a:t>In the bottom of the order entry you are required to fill out three fields to build your load… Commodity, Consignee Reference, and Trailer Type.</a:t>
            </a:r>
          </a:p>
          <a:p>
            <a:endParaRPr lang="en-US" dirty="0"/>
          </a:p>
          <a:p>
            <a:r>
              <a:rPr lang="en-US" dirty="0"/>
              <a:t>In the Commodity and Trailer fields you can select the magnifying glass to search all of our built commodities.</a:t>
            </a:r>
          </a:p>
          <a:p>
            <a:endParaRPr lang="en-US" dirty="0"/>
          </a:p>
          <a:p>
            <a:r>
              <a:rPr lang="en-US" dirty="0"/>
              <a:t>In the Consignee Reference field you will be entering the number in which your customer uses to identify the load.</a:t>
            </a:r>
          </a:p>
          <a:p>
            <a:endParaRPr lang="en-US" dirty="0"/>
          </a:p>
          <a:p>
            <a:r>
              <a:rPr lang="en-US" dirty="0"/>
              <a:t>You will also be entering information in the Planning comments later in load building</a:t>
            </a:r>
          </a:p>
          <a:p>
            <a:endParaRPr lang="en-US" dirty="0"/>
          </a:p>
        </p:txBody>
      </p:sp>
      <p:cxnSp>
        <p:nvCxnSpPr>
          <p:cNvPr id="13" name="Straight Arrow Connector 12">
            <a:extLst>
              <a:ext uri="{FF2B5EF4-FFF2-40B4-BE49-F238E27FC236}">
                <a16:creationId xmlns:a16="http://schemas.microsoft.com/office/drawing/2014/main" id="{C8903B35-9123-42AB-AAC1-6F830B84DB7C}"/>
              </a:ext>
            </a:extLst>
          </p:cNvPr>
          <p:cNvCxnSpPr>
            <a:cxnSpLocks/>
          </p:cNvCxnSpPr>
          <p:nvPr/>
        </p:nvCxnSpPr>
        <p:spPr>
          <a:xfrm flipV="1">
            <a:off x="4531488" y="1601908"/>
            <a:ext cx="1957891" cy="21806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C20FB0E-E9FF-4DCD-B87E-34DB3634BDCA}"/>
              </a:ext>
            </a:extLst>
          </p:cNvPr>
          <p:cNvCxnSpPr>
            <a:cxnSpLocks/>
          </p:cNvCxnSpPr>
          <p:nvPr/>
        </p:nvCxnSpPr>
        <p:spPr>
          <a:xfrm>
            <a:off x="4421529" y="4467828"/>
            <a:ext cx="2067850" cy="7882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1614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72ED8B2-D403-4AE5-BC9A-35207C46EE52}"/>
              </a:ext>
            </a:extLst>
          </p:cNvPr>
          <p:cNvSpPr txBox="1">
            <a:spLocks/>
          </p:cNvSpPr>
          <p:nvPr/>
        </p:nvSpPr>
        <p:spPr>
          <a:xfrm>
            <a:off x="201874" y="324209"/>
            <a:ext cx="9905998" cy="59634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Entering a stop</a:t>
            </a:r>
          </a:p>
        </p:txBody>
      </p:sp>
      <p:pic>
        <p:nvPicPr>
          <p:cNvPr id="7" name="Picture 6">
            <a:extLst>
              <a:ext uri="{FF2B5EF4-FFF2-40B4-BE49-F238E27FC236}">
                <a16:creationId xmlns:a16="http://schemas.microsoft.com/office/drawing/2014/main" id="{31A082F9-4166-484F-9ECF-21D7F7F6FE90}"/>
              </a:ext>
            </a:extLst>
          </p:cNvPr>
          <p:cNvPicPr>
            <a:picLocks noChangeAspect="1"/>
          </p:cNvPicPr>
          <p:nvPr/>
        </p:nvPicPr>
        <p:blipFill>
          <a:blip r:embed="rId2"/>
          <a:stretch>
            <a:fillRect/>
          </a:stretch>
        </p:blipFill>
        <p:spPr>
          <a:xfrm>
            <a:off x="5638800" y="1112632"/>
            <a:ext cx="6268554" cy="4632736"/>
          </a:xfrm>
          <a:prstGeom prst="rect">
            <a:avLst/>
          </a:prstGeom>
        </p:spPr>
      </p:pic>
      <p:sp>
        <p:nvSpPr>
          <p:cNvPr id="8" name="TextBox 7">
            <a:extLst>
              <a:ext uri="{FF2B5EF4-FFF2-40B4-BE49-F238E27FC236}">
                <a16:creationId xmlns:a16="http://schemas.microsoft.com/office/drawing/2014/main" id="{249FFA9F-0D75-4CB0-A22C-AD119AF9C0B7}"/>
              </a:ext>
            </a:extLst>
          </p:cNvPr>
          <p:cNvSpPr txBox="1"/>
          <p:nvPr/>
        </p:nvSpPr>
        <p:spPr>
          <a:xfrm>
            <a:off x="284646" y="1012836"/>
            <a:ext cx="5050752" cy="5355312"/>
          </a:xfrm>
          <a:prstGeom prst="rect">
            <a:avLst/>
          </a:prstGeom>
          <a:noFill/>
        </p:spPr>
        <p:txBody>
          <a:bodyPr wrap="square" rtlCol="0">
            <a:spAutoFit/>
          </a:bodyPr>
          <a:lstStyle/>
          <a:p>
            <a:r>
              <a:rPr lang="en-US" dirty="0"/>
              <a:t>When building a load with more than one pickup or delivery you will select the ‘Stop’ tab. After that select the pickup or delivery line and select ‘Ins’ at the bottom of the screen. This will prompt a pop-up box.</a:t>
            </a:r>
          </a:p>
          <a:p>
            <a:endParaRPr lang="en-US" dirty="0"/>
          </a:p>
          <a:p>
            <a:r>
              <a:rPr lang="en-US" dirty="0"/>
              <a:t>In the pop-up box you will enter all the same information for the other stops such as facility name, street address, city and state, contact name and phone number and the pick-up and delivery dates and times.</a:t>
            </a:r>
          </a:p>
          <a:p>
            <a:endParaRPr lang="en-US" dirty="0"/>
          </a:p>
          <a:p>
            <a:r>
              <a:rPr lang="en-US" dirty="0"/>
              <a:t>Once your are done select ‘OK’ and your stop will appear in between the pick-up and delivery. You can move the stop order by using the ‘Up’ and ‘Down’ buttons at the bottom of your screen.</a:t>
            </a:r>
          </a:p>
          <a:p>
            <a:endParaRPr lang="en-US" dirty="0"/>
          </a:p>
        </p:txBody>
      </p:sp>
    </p:spTree>
    <p:extLst>
      <p:ext uri="{BB962C8B-B14F-4D97-AF65-F5344CB8AC3E}">
        <p14:creationId xmlns:p14="http://schemas.microsoft.com/office/powerpoint/2010/main" val="1934735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B838B2A-70BD-4557-AB64-90CC5924704C}"/>
              </a:ext>
            </a:extLst>
          </p:cNvPr>
          <p:cNvSpPr txBox="1">
            <a:spLocks/>
          </p:cNvSpPr>
          <p:nvPr/>
        </p:nvSpPr>
        <p:spPr>
          <a:xfrm>
            <a:off x="201874" y="324209"/>
            <a:ext cx="9905998" cy="59634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Enter a new ORDER – dispatch comments</a:t>
            </a:r>
          </a:p>
        </p:txBody>
      </p:sp>
      <p:pic>
        <p:nvPicPr>
          <p:cNvPr id="6" name="Picture 5">
            <a:extLst>
              <a:ext uri="{FF2B5EF4-FFF2-40B4-BE49-F238E27FC236}">
                <a16:creationId xmlns:a16="http://schemas.microsoft.com/office/drawing/2014/main" id="{A96D7BDE-AB14-496E-B9F8-D849FD3269CB}"/>
              </a:ext>
            </a:extLst>
          </p:cNvPr>
          <p:cNvPicPr>
            <a:picLocks noChangeAspect="1"/>
          </p:cNvPicPr>
          <p:nvPr/>
        </p:nvPicPr>
        <p:blipFill>
          <a:blip r:embed="rId2"/>
          <a:stretch>
            <a:fillRect/>
          </a:stretch>
        </p:blipFill>
        <p:spPr>
          <a:xfrm>
            <a:off x="201874" y="1452716"/>
            <a:ext cx="5333842" cy="3952568"/>
          </a:xfrm>
          <a:prstGeom prst="rect">
            <a:avLst/>
          </a:prstGeom>
        </p:spPr>
      </p:pic>
      <p:sp>
        <p:nvSpPr>
          <p:cNvPr id="8" name="TextBox 7">
            <a:extLst>
              <a:ext uri="{FF2B5EF4-FFF2-40B4-BE49-F238E27FC236}">
                <a16:creationId xmlns:a16="http://schemas.microsoft.com/office/drawing/2014/main" id="{28390EAA-6068-4331-BEAB-A5677E2CC195}"/>
              </a:ext>
            </a:extLst>
          </p:cNvPr>
          <p:cNvSpPr txBox="1"/>
          <p:nvPr/>
        </p:nvSpPr>
        <p:spPr>
          <a:xfrm>
            <a:off x="6096000" y="983038"/>
            <a:ext cx="5527075" cy="5632311"/>
          </a:xfrm>
          <a:prstGeom prst="rect">
            <a:avLst/>
          </a:prstGeom>
          <a:noFill/>
        </p:spPr>
        <p:txBody>
          <a:bodyPr wrap="square" rtlCol="0">
            <a:spAutoFit/>
          </a:bodyPr>
          <a:lstStyle/>
          <a:p>
            <a:r>
              <a:rPr lang="en-US" dirty="0"/>
              <a:t>After you are done entering information into the ‘General’ tab of your ‘Order Entry’ screen you will select the ‘Comments/References’ button under the Shipper address.  You will get a pop-up window, select ‘Add’ and get another pop-up window.</a:t>
            </a:r>
          </a:p>
          <a:p>
            <a:endParaRPr lang="en-US" dirty="0"/>
          </a:p>
          <a:p>
            <a:r>
              <a:rPr lang="en-US" dirty="0"/>
              <a:t>In the pop-up window the ‘Type’ is ‘Dispatch comment’</a:t>
            </a:r>
          </a:p>
          <a:p>
            <a:endParaRPr lang="en-US" dirty="0"/>
          </a:p>
          <a:p>
            <a:r>
              <a:rPr lang="en-US" dirty="0"/>
              <a:t>In this screen you will enter any and all information that your driver will need to get loaded. You will enter any special information or directions as well as any numbers, commodity description, or special equipment the driver may need.</a:t>
            </a:r>
          </a:p>
          <a:p>
            <a:endParaRPr lang="en-US" dirty="0"/>
          </a:p>
          <a:p>
            <a:r>
              <a:rPr lang="en-US" dirty="0"/>
              <a:t>Please see the load building document printed for you for a general layout of how dispatch comments are to be built</a:t>
            </a:r>
          </a:p>
        </p:txBody>
      </p:sp>
    </p:spTree>
    <p:extLst>
      <p:ext uri="{BB962C8B-B14F-4D97-AF65-F5344CB8AC3E}">
        <p14:creationId xmlns:p14="http://schemas.microsoft.com/office/powerpoint/2010/main" val="13952909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otalTime>2935</TotalTime>
  <Words>1421</Words>
  <Application>Microsoft Office PowerPoint</Application>
  <PresentationFormat>Widescreen</PresentationFormat>
  <Paragraphs>76</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Century Gothic</vt:lpstr>
      <vt:lpstr>Mesh</vt:lpstr>
      <vt:lpstr>Systems Training</vt:lpstr>
      <vt:lpstr>Enter a new Order</vt:lpstr>
      <vt:lpstr>Enter a new Order</vt:lpstr>
      <vt:lpstr>Enter a new Order</vt:lpstr>
      <vt:lpstr>Enter a new location</vt:lpstr>
      <vt:lpstr>Enter a new location</vt:lpstr>
      <vt:lpstr>Enter a new ORDER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Training</dc:title>
  <dc:creator>Alyssa Ramstine</dc:creator>
  <cp:lastModifiedBy>Alyssa Ramstine</cp:lastModifiedBy>
  <cp:revision>30</cp:revision>
  <dcterms:created xsi:type="dcterms:W3CDTF">2019-06-03T18:26:25Z</dcterms:created>
  <dcterms:modified xsi:type="dcterms:W3CDTF">2019-06-06T20:49:24Z</dcterms:modified>
</cp:coreProperties>
</file>