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75" r:id="rId9"/>
    <p:sldId id="263" r:id="rId10"/>
    <p:sldId id="264" r:id="rId11"/>
    <p:sldId id="265" r:id="rId12"/>
    <p:sldId id="267" r:id="rId13"/>
    <p:sldId id="266" r:id="rId14"/>
    <p:sldId id="269" r:id="rId15"/>
    <p:sldId id="270" r:id="rId16"/>
    <p:sldId id="271" r:id="rId17"/>
    <p:sldId id="272" r:id="rId18"/>
    <p:sldId id="273" r:id="rId19"/>
    <p:sldId id="274" r:id="rId20"/>
    <p:sldId id="276" r:id="rId21"/>
    <p:sldId id="277" r:id="rId22"/>
    <p:sldId id="279" r:id="rId23"/>
    <p:sldId id="280" r:id="rId24"/>
    <p:sldId id="2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1366" max="3840" units="cm"/>
          <inkml:channel name="Y" type="integer" max="1080" units="cm"/>
          <inkml:channel name="T" type="integer" max="2.14748E9" units="dev"/>
        </inkml:traceFormat>
        <inkml:channelProperties>
          <inkml:channelProperty channel="X" name="resolution" value="109.14046" units="1/cm"/>
          <inkml:channelProperty channel="Y" name="resolution" value="40.29851" units="1/cm"/>
          <inkml:channelProperty channel="T" name="resolution" value="1" units="1/dev"/>
        </inkml:channelProperties>
      </inkml:inkSource>
      <inkml:timestamp xml:id="ts0" timeString="2019-06-06T19:47:20.143"/>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0,'0'26'79,"0"0"-17,0 0-46,26-26 15,0 0-15,-1 0-16,-25 26 15,26-26 16,0 0-15,0 0-16,0 0 63,26 26-32,0 0 203,-26-26-171,0 0-32,-26-26 141,0 0-125,0-26 31,26 52 47,-1 0-94,1 0 0,0 0 1,0 0-1,0 0 0,-26 26 313,0 0-313,-26 0-15,0-26-1,0 0 63,0 0-31</inkml:trace>
</inkml:ink>
</file>

<file path=ppt/ink/ink2.xml><?xml version="1.0" encoding="utf-8"?>
<inkml:ink xmlns:inkml="http://www.w3.org/2003/InkML">
  <inkml:definitions>
    <inkml:context xml:id="ctx0">
      <inkml:inkSource xml:id="inkSrc0">
        <inkml:traceFormat>
          <inkml:channel name="X" type="integer" min="-1366" max="3840" units="cm"/>
          <inkml:channel name="Y" type="integer" max="1080" units="cm"/>
          <inkml:channel name="T" type="integer" max="2.14748E9" units="dev"/>
        </inkml:traceFormat>
        <inkml:channelProperties>
          <inkml:channelProperty channel="X" name="resolution" value="109.14046" units="1/cm"/>
          <inkml:channelProperty channel="Y" name="resolution" value="40.29851" units="1/cm"/>
          <inkml:channelProperty channel="T" name="resolution" value="1" units="1/dev"/>
        </inkml:channelProperties>
      </inkml:inkSource>
      <inkml:timestamp xml:id="ts0" timeString="2019-06-06T19:47:29.521"/>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78 53 0,'0'-26'78,"52"26"-47,-26 0-15,0 0 31,0 0-32,0 0 17,0 0-17,0 0 1,-1 0-16,1 0 31,0 0 0,0 0-31,26 0 32,-26 0-17,0 0 1,0 0 0,0 0-16,0 0 234,0 0-218,25-26 15,-25 26 859,-26 26-874,26-26-16,0 26 109,0-26 360,-26 26-469,0 0 16,0 0-1,0 0 1,0 0 47,0 0-32,0 0-16,0 25 142,0-25-142,0 0 17,0 0-1,0 26 94,-26-26-110,26 0-15,0 0 16,0 0 15,0 0-15,0-1 0,0 1 15,0 0 0,0 0-15,-26 0-1,26 0 1,0 0 31,-26 0-32,-26-26 345,27 0-298,-27 0-30,26 0-1,-26 0 16,26 0 62,0 0-15,0 0-79,0 0-15,0 0 47,0 0-31,1 0 0,-1 0 30,0 0-30,0 0 31,0 0-31,0 0-1,0 0 16,0 0-15,0 0 0,0 0 15,0 0 0,0 0-15,26-52 93,0 26-93,0 0-1,0 0 17,0 0-32,26-25 15,-26 25 17,0 0-1,0 0 0,26-52-15,0 78-1,-26-26 32,0 0-47,0 0 16,0 0 46,26 0-46,-26 1 0,0-27 140,0 26-141,0 0 1,0-26 0,0 26 31,0 52 203,52 26-235,-52-26-15,0 0 31,0 0-15,0 0-16,0-1 16,0 1-16,0 0 15,0 0 1,0 26-16,0-26 31,0 0-15,0 0-16,0 0 15,0 0 17,0 0-17,0-1 32,26-25 63,0 0-95,0 0-15,-26-25 16,0-53-16,0 52 15,0 0 1,0 0 0,0 0-1,0 0 1,26 0 187,0 26-187,-1 0-1,1 52 1,0 0 0,26 26-1,-52-52 1,26-26-16,-26 51 31,26-25 0,-26-103 126,0 51-142,0-26 1,0 26-16,0-26 15,0 26-15,0 0 16,0 0 0,26 0-16,-26 1 15,0-1 1,0 0 15,0 0-15,26-26-1,0 52 95,0 0-32,0 0-47,-26 26-15,0 0-16,25 26 15,-25-26 17,0-1-1,0 27 78,0-26-93,0 26 0,0-26-1,0 0 1,0 0-1,0 0 110,0 26-125,0-27 32,26 1 61,-26 0-93,0 0 16,0 0 0,0 0 93</inkml:trace>
</inkml:ink>
</file>

<file path=ppt/ink/ink3.xml><?xml version="1.0" encoding="utf-8"?>
<inkml:ink xmlns:inkml="http://www.w3.org/2003/InkML">
  <inkml:definitions>
    <inkml:context xml:id="ctx0">
      <inkml:inkSource xml:id="inkSrc0">
        <inkml:traceFormat>
          <inkml:channel name="X" type="integer" min="-1366" max="3840" units="cm"/>
          <inkml:channel name="Y" type="integer" max="1080" units="cm"/>
          <inkml:channel name="T" type="integer" max="2.14748E9" units="dev"/>
        </inkml:traceFormat>
        <inkml:channelProperties>
          <inkml:channelProperty channel="X" name="resolution" value="109.14046" units="1/cm"/>
          <inkml:channelProperty channel="Y" name="resolution" value="40.29851" units="1/cm"/>
          <inkml:channelProperty channel="T" name="resolution" value="1" units="1/dev"/>
        </inkml:channelProperties>
      </inkml:inkSource>
      <inkml:timestamp xml:id="ts0" timeString="2019-06-10T15:41:54.006"/>
    </inkml:context>
    <inkml:brush xml:id="br0">
      <inkml:brushProperty name="width" value="0.175" units="cm"/>
      <inkml:brushProperty name="height" value="0.35"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6/6/2019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s://registry.dat.com/login.jsp"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tracking@Beemac.com" TargetMode="Externa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tracking@Beemac.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customXml" Target="../ink/ink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registry.dat.com/login.jsp"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1C2B91-6EB6-4361-8166-7D17A507EA26}"/>
              </a:ext>
            </a:extLst>
          </p:cNvPr>
          <p:cNvSpPr>
            <a:spLocks noGrp="1"/>
          </p:cNvSpPr>
          <p:nvPr>
            <p:ph type="ctrTitle"/>
          </p:nvPr>
        </p:nvSpPr>
        <p:spPr>
          <a:xfrm>
            <a:off x="6735098" y="609600"/>
            <a:ext cx="4798142" cy="3642851"/>
          </a:xfrm>
        </p:spPr>
        <p:txBody>
          <a:bodyPr>
            <a:normAutofit/>
          </a:bodyPr>
          <a:lstStyle/>
          <a:p>
            <a:r>
              <a:rPr lang="en-US" dirty="0"/>
              <a:t>Systems training</a:t>
            </a:r>
          </a:p>
        </p:txBody>
      </p:sp>
      <p:sp>
        <p:nvSpPr>
          <p:cNvPr id="5" name="Subtitle 2">
            <a:extLst>
              <a:ext uri="{FF2B5EF4-FFF2-40B4-BE49-F238E27FC236}">
                <a16:creationId xmlns:a16="http://schemas.microsoft.com/office/drawing/2014/main" id="{06CAAEE1-0311-41C2-9287-3E6E16FC5740}"/>
              </a:ext>
            </a:extLst>
          </p:cNvPr>
          <p:cNvSpPr>
            <a:spLocks noGrp="1"/>
          </p:cNvSpPr>
          <p:nvPr>
            <p:ph type="subTitle" idx="1"/>
          </p:nvPr>
        </p:nvSpPr>
        <p:spPr>
          <a:xfrm>
            <a:off x="6735098" y="4365523"/>
            <a:ext cx="4798140" cy="1793053"/>
          </a:xfrm>
        </p:spPr>
        <p:txBody>
          <a:bodyPr>
            <a:normAutofit/>
          </a:bodyPr>
          <a:lstStyle/>
          <a:p>
            <a:r>
              <a:rPr lang="en-US" dirty="0"/>
              <a:t>Lifecycle of a load</a:t>
            </a:r>
          </a:p>
        </p:txBody>
      </p:sp>
      <p:pic>
        <p:nvPicPr>
          <p:cNvPr id="6" name="Picture 5">
            <a:extLst>
              <a:ext uri="{FF2B5EF4-FFF2-40B4-BE49-F238E27FC236}">
                <a16:creationId xmlns:a16="http://schemas.microsoft.com/office/drawing/2014/main" id="{1953D1A6-8BA8-4996-9609-F58FB2D19B54}"/>
              </a:ext>
            </a:extLst>
          </p:cNvPr>
          <p:cNvPicPr>
            <a:picLocks noChangeAspect="1"/>
          </p:cNvPicPr>
          <p:nvPr/>
        </p:nvPicPr>
        <p:blipFill rotWithShape="1">
          <a:blip r:embed="rId2"/>
          <a:srcRect l="835" r="2704" b="1"/>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1628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540973-DC27-44CC-90B1-5649FB70F031}"/>
              </a:ext>
            </a:extLst>
          </p:cNvPr>
          <p:cNvSpPr>
            <a:spLocks noGrp="1"/>
          </p:cNvSpPr>
          <p:nvPr>
            <p:ph type="title"/>
          </p:nvPr>
        </p:nvSpPr>
        <p:spPr>
          <a:xfrm>
            <a:off x="250163" y="245139"/>
            <a:ext cx="10769290" cy="596348"/>
          </a:xfrm>
        </p:spPr>
        <p:txBody>
          <a:bodyPr>
            <a:normAutofit fontScale="90000"/>
          </a:bodyPr>
          <a:lstStyle/>
          <a:p>
            <a:r>
              <a:rPr lang="en-US" b="1" dirty="0"/>
              <a:t>Booking a carrier and checking their information</a:t>
            </a:r>
          </a:p>
        </p:txBody>
      </p:sp>
      <p:sp>
        <p:nvSpPr>
          <p:cNvPr id="5" name="TextBox 4">
            <a:extLst>
              <a:ext uri="{FF2B5EF4-FFF2-40B4-BE49-F238E27FC236}">
                <a16:creationId xmlns:a16="http://schemas.microsoft.com/office/drawing/2014/main" id="{205C1D28-9125-48BC-A8B1-62A295E2A67A}"/>
              </a:ext>
            </a:extLst>
          </p:cNvPr>
          <p:cNvSpPr txBox="1"/>
          <p:nvPr/>
        </p:nvSpPr>
        <p:spPr>
          <a:xfrm>
            <a:off x="250163" y="1720840"/>
            <a:ext cx="4069910" cy="4801314"/>
          </a:xfrm>
          <a:prstGeom prst="rect">
            <a:avLst/>
          </a:prstGeom>
          <a:noFill/>
        </p:spPr>
        <p:txBody>
          <a:bodyPr wrap="square" rtlCol="0">
            <a:spAutoFit/>
          </a:bodyPr>
          <a:lstStyle/>
          <a:p>
            <a:r>
              <a:rPr lang="en-US" dirty="0"/>
              <a:t>If the carrier is set up in our system the carrier screen will auto generate with carrier information. First you want to verify that this is the correct carrier but the caller is from GMX Corp in </a:t>
            </a:r>
            <a:r>
              <a:rPr lang="en-US" dirty="0" err="1"/>
              <a:t>Willowbrook</a:t>
            </a:r>
            <a:r>
              <a:rPr lang="en-US" dirty="0"/>
              <a:t>, IL.</a:t>
            </a:r>
          </a:p>
          <a:p>
            <a:endParaRPr lang="en-US" dirty="0"/>
          </a:p>
          <a:p>
            <a:r>
              <a:rPr lang="en-US" dirty="0"/>
              <a:t>Next you want to ensure that they are in ‘Active Status’ and that the contract button is checked. You will also need to make sure the Insurance is up to date.</a:t>
            </a:r>
          </a:p>
          <a:p>
            <a:endParaRPr lang="en-US" dirty="0"/>
          </a:p>
          <a:p>
            <a:r>
              <a:rPr lang="en-US" dirty="0"/>
              <a:t>Once you have done that please read any and all comments to ensure this carrier is in good standing.</a:t>
            </a:r>
          </a:p>
        </p:txBody>
      </p:sp>
      <p:pic>
        <p:nvPicPr>
          <p:cNvPr id="6" name="Picture 5">
            <a:extLst>
              <a:ext uri="{FF2B5EF4-FFF2-40B4-BE49-F238E27FC236}">
                <a16:creationId xmlns:a16="http://schemas.microsoft.com/office/drawing/2014/main" id="{041EEDC3-BED5-4BDF-B4C4-9DC9AE389AED}"/>
              </a:ext>
            </a:extLst>
          </p:cNvPr>
          <p:cNvPicPr>
            <a:picLocks noChangeAspect="1"/>
          </p:cNvPicPr>
          <p:nvPr/>
        </p:nvPicPr>
        <p:blipFill>
          <a:blip r:embed="rId2"/>
          <a:stretch>
            <a:fillRect/>
          </a:stretch>
        </p:blipFill>
        <p:spPr>
          <a:xfrm>
            <a:off x="4425935" y="1365955"/>
            <a:ext cx="7515902" cy="4978400"/>
          </a:xfrm>
          <a:prstGeom prst="rect">
            <a:avLst/>
          </a:prstGeom>
        </p:spPr>
      </p:pic>
    </p:spTree>
    <p:extLst>
      <p:ext uri="{BB962C8B-B14F-4D97-AF65-F5344CB8AC3E}">
        <p14:creationId xmlns:p14="http://schemas.microsoft.com/office/powerpoint/2010/main" val="3815628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CEEEE2-D552-4A9C-AB05-9A4F005A56A6}"/>
              </a:ext>
            </a:extLst>
          </p:cNvPr>
          <p:cNvSpPr>
            <a:spLocks noGrp="1"/>
          </p:cNvSpPr>
          <p:nvPr>
            <p:ph type="title"/>
          </p:nvPr>
        </p:nvSpPr>
        <p:spPr>
          <a:xfrm>
            <a:off x="250163" y="245139"/>
            <a:ext cx="10769290" cy="596348"/>
          </a:xfrm>
        </p:spPr>
        <p:txBody>
          <a:bodyPr>
            <a:normAutofit fontScale="90000"/>
          </a:bodyPr>
          <a:lstStyle/>
          <a:p>
            <a:r>
              <a:rPr lang="en-US" b="1" dirty="0"/>
              <a:t>Booking a carrier and checking their information</a:t>
            </a:r>
          </a:p>
        </p:txBody>
      </p:sp>
      <p:sp>
        <p:nvSpPr>
          <p:cNvPr id="5" name="TextBox 4">
            <a:extLst>
              <a:ext uri="{FF2B5EF4-FFF2-40B4-BE49-F238E27FC236}">
                <a16:creationId xmlns:a16="http://schemas.microsoft.com/office/drawing/2014/main" id="{190F24E8-21EE-40AB-BAFC-D31E04AE7ADE}"/>
              </a:ext>
            </a:extLst>
          </p:cNvPr>
          <p:cNvSpPr txBox="1"/>
          <p:nvPr/>
        </p:nvSpPr>
        <p:spPr>
          <a:xfrm>
            <a:off x="7807960" y="1028343"/>
            <a:ext cx="4069910" cy="5632311"/>
          </a:xfrm>
          <a:prstGeom prst="rect">
            <a:avLst/>
          </a:prstGeom>
          <a:noFill/>
        </p:spPr>
        <p:txBody>
          <a:bodyPr wrap="square" rtlCol="0">
            <a:spAutoFit/>
          </a:bodyPr>
          <a:lstStyle/>
          <a:p>
            <a:r>
              <a:rPr lang="en-US" dirty="0"/>
              <a:t>Go to the contact tab and enter the dispatcher’s information. </a:t>
            </a:r>
          </a:p>
          <a:p>
            <a:endParaRPr lang="en-US" dirty="0"/>
          </a:p>
          <a:p>
            <a:r>
              <a:rPr lang="en-US" dirty="0"/>
              <a:t>Please get the name, phone number, and email of the person who is going to be updating the status of the load and getting the rate con. Often, drivers will call in and book their own loads and you will need to get their dispatchers information. This is a very important step to ensure that we can contact the right person throughout the life of a load.</a:t>
            </a:r>
          </a:p>
          <a:p>
            <a:endParaRPr lang="en-US" dirty="0"/>
          </a:p>
          <a:p>
            <a:r>
              <a:rPr lang="en-US" dirty="0"/>
              <a:t>After you have entered the dispatchers information added you can move your dispatcher to the top of the list by selecting their line and using the ‘Up’ key.</a:t>
            </a:r>
          </a:p>
        </p:txBody>
      </p:sp>
      <p:pic>
        <p:nvPicPr>
          <p:cNvPr id="6" name="Picture 5">
            <a:extLst>
              <a:ext uri="{FF2B5EF4-FFF2-40B4-BE49-F238E27FC236}">
                <a16:creationId xmlns:a16="http://schemas.microsoft.com/office/drawing/2014/main" id="{8F3ECE77-F5A8-4B75-9321-408D7EE5C5DF}"/>
              </a:ext>
            </a:extLst>
          </p:cNvPr>
          <p:cNvPicPr>
            <a:picLocks noChangeAspect="1"/>
          </p:cNvPicPr>
          <p:nvPr/>
        </p:nvPicPr>
        <p:blipFill>
          <a:blip r:embed="rId2"/>
          <a:stretch>
            <a:fillRect/>
          </a:stretch>
        </p:blipFill>
        <p:spPr>
          <a:xfrm>
            <a:off x="86631" y="1184197"/>
            <a:ext cx="7563284" cy="4996470"/>
          </a:xfrm>
          <a:prstGeom prst="rect">
            <a:avLst/>
          </a:prstGeom>
        </p:spPr>
      </p:pic>
    </p:spTree>
    <p:extLst>
      <p:ext uri="{BB962C8B-B14F-4D97-AF65-F5344CB8AC3E}">
        <p14:creationId xmlns:p14="http://schemas.microsoft.com/office/powerpoint/2010/main" val="2388048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FB19C-AE66-46DC-9248-2BD9AAD415E5}"/>
              </a:ext>
            </a:extLst>
          </p:cNvPr>
          <p:cNvSpPr>
            <a:spLocks noGrp="1"/>
          </p:cNvSpPr>
          <p:nvPr>
            <p:ph type="title"/>
          </p:nvPr>
        </p:nvSpPr>
        <p:spPr>
          <a:xfrm>
            <a:off x="250163" y="245139"/>
            <a:ext cx="10769290" cy="596348"/>
          </a:xfrm>
        </p:spPr>
        <p:txBody>
          <a:bodyPr>
            <a:normAutofit fontScale="90000"/>
          </a:bodyPr>
          <a:lstStyle/>
          <a:p>
            <a:r>
              <a:rPr lang="en-US" b="1" dirty="0"/>
              <a:t>Booking a carrier and getting driver information</a:t>
            </a:r>
          </a:p>
        </p:txBody>
      </p:sp>
      <p:sp>
        <p:nvSpPr>
          <p:cNvPr id="5" name="TextBox 4">
            <a:extLst>
              <a:ext uri="{FF2B5EF4-FFF2-40B4-BE49-F238E27FC236}">
                <a16:creationId xmlns:a16="http://schemas.microsoft.com/office/drawing/2014/main" id="{8E699D95-10EA-46B8-8C1C-D3BC0413E814}"/>
              </a:ext>
            </a:extLst>
          </p:cNvPr>
          <p:cNvSpPr txBox="1"/>
          <p:nvPr/>
        </p:nvSpPr>
        <p:spPr>
          <a:xfrm>
            <a:off x="149290" y="1028343"/>
            <a:ext cx="11728580" cy="3693319"/>
          </a:xfrm>
          <a:prstGeom prst="rect">
            <a:avLst/>
          </a:prstGeom>
          <a:noFill/>
        </p:spPr>
        <p:txBody>
          <a:bodyPr wrap="square" rtlCol="0">
            <a:spAutoFit/>
          </a:bodyPr>
          <a:lstStyle/>
          <a:p>
            <a:r>
              <a:rPr lang="en-US" dirty="0"/>
              <a:t>Once you have confirmed all the dispatchers information you are then required to get driver name and phone number. We track every single load via the Truckstop Mobile app. When you are booking a carrier on a load it is important that you explain to them that the driver </a:t>
            </a:r>
            <a:r>
              <a:rPr lang="en-US" b="1" dirty="0"/>
              <a:t>must have a smart phone</a:t>
            </a:r>
            <a:r>
              <a:rPr lang="en-US" dirty="0"/>
              <a:t> and </a:t>
            </a:r>
            <a:r>
              <a:rPr lang="en-US" b="1" dirty="0"/>
              <a:t>must accept tracking before a rate con will be sent. </a:t>
            </a:r>
            <a:r>
              <a:rPr lang="en-US" dirty="0"/>
              <a:t>No on is exempt from tracking. If they cannot/do not accept terms of tracking they cannot have the load.</a:t>
            </a:r>
          </a:p>
          <a:p>
            <a:endParaRPr lang="en-US" dirty="0"/>
          </a:p>
          <a:p>
            <a:r>
              <a:rPr lang="en-US" dirty="0"/>
              <a:t>Once you get the drivers name and phone number you write the following information down:</a:t>
            </a:r>
          </a:p>
          <a:p>
            <a:r>
              <a:rPr lang="en-US" dirty="0"/>
              <a:t>Lane</a:t>
            </a:r>
          </a:p>
          <a:p>
            <a:r>
              <a:rPr lang="en-US" dirty="0"/>
              <a:t>MC/DOT</a:t>
            </a:r>
          </a:p>
          <a:p>
            <a:r>
              <a:rPr lang="en-US" dirty="0"/>
              <a:t>Dispatch name &amp; phone number</a:t>
            </a:r>
          </a:p>
          <a:p>
            <a:r>
              <a:rPr lang="en-US" dirty="0"/>
              <a:t>ETA to pickup</a:t>
            </a:r>
          </a:p>
          <a:p>
            <a:r>
              <a:rPr lang="en-US" dirty="0"/>
              <a:t>Driver name &amp; phone number</a:t>
            </a:r>
          </a:p>
          <a:p>
            <a:r>
              <a:rPr lang="en-US" dirty="0"/>
              <a:t>Rate sold</a:t>
            </a:r>
          </a:p>
        </p:txBody>
      </p:sp>
    </p:spTree>
    <p:extLst>
      <p:ext uri="{BB962C8B-B14F-4D97-AF65-F5344CB8AC3E}">
        <p14:creationId xmlns:p14="http://schemas.microsoft.com/office/powerpoint/2010/main" val="256787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5B5280-2786-4A44-AAC6-81F1BBAFEF93}"/>
              </a:ext>
            </a:extLst>
          </p:cNvPr>
          <p:cNvSpPr>
            <a:spLocks noGrp="1"/>
          </p:cNvSpPr>
          <p:nvPr>
            <p:ph type="title"/>
          </p:nvPr>
        </p:nvSpPr>
        <p:spPr>
          <a:xfrm>
            <a:off x="250163" y="245139"/>
            <a:ext cx="10769290" cy="596348"/>
          </a:xfrm>
        </p:spPr>
        <p:txBody>
          <a:bodyPr>
            <a:normAutofit/>
          </a:bodyPr>
          <a:lstStyle/>
          <a:p>
            <a:r>
              <a:rPr lang="en-US" b="1" dirty="0"/>
              <a:t>Booking a carrier and tracking drivers</a:t>
            </a:r>
          </a:p>
        </p:txBody>
      </p:sp>
      <p:sp>
        <p:nvSpPr>
          <p:cNvPr id="5" name="TextBox 4">
            <a:extLst>
              <a:ext uri="{FF2B5EF4-FFF2-40B4-BE49-F238E27FC236}">
                <a16:creationId xmlns:a16="http://schemas.microsoft.com/office/drawing/2014/main" id="{15BE7B6F-DBED-493B-96C9-33EF63B9739B}"/>
              </a:ext>
            </a:extLst>
          </p:cNvPr>
          <p:cNvSpPr txBox="1"/>
          <p:nvPr/>
        </p:nvSpPr>
        <p:spPr>
          <a:xfrm>
            <a:off x="149290" y="1028343"/>
            <a:ext cx="11728580" cy="646331"/>
          </a:xfrm>
          <a:prstGeom prst="rect">
            <a:avLst/>
          </a:prstGeom>
          <a:noFill/>
        </p:spPr>
        <p:txBody>
          <a:bodyPr wrap="square" rtlCol="0">
            <a:spAutoFit/>
          </a:bodyPr>
          <a:lstStyle/>
          <a:p>
            <a:r>
              <a:rPr lang="en-US" dirty="0"/>
              <a:t>After you have locked a carrier in you will pull the load down off the </a:t>
            </a:r>
            <a:r>
              <a:rPr lang="en-US" dirty="0" err="1"/>
              <a:t>loadboard</a:t>
            </a:r>
            <a:r>
              <a:rPr lang="en-US" dirty="0"/>
              <a:t> by selecting the green ‘</a:t>
            </a:r>
            <a:r>
              <a:rPr lang="en-US" dirty="0" err="1"/>
              <a:t>Loadboards</a:t>
            </a:r>
            <a:r>
              <a:rPr lang="en-US" dirty="0"/>
              <a:t>’ button which will switch the status to ‘No.’</a:t>
            </a:r>
          </a:p>
        </p:txBody>
      </p:sp>
      <p:sp>
        <p:nvSpPr>
          <p:cNvPr id="7" name="TextBox 6">
            <a:extLst>
              <a:ext uri="{FF2B5EF4-FFF2-40B4-BE49-F238E27FC236}">
                <a16:creationId xmlns:a16="http://schemas.microsoft.com/office/drawing/2014/main" id="{835FB7BE-425E-4C5E-AB4A-9BDD696942EE}"/>
              </a:ext>
            </a:extLst>
          </p:cNvPr>
          <p:cNvSpPr txBox="1"/>
          <p:nvPr/>
        </p:nvSpPr>
        <p:spPr>
          <a:xfrm>
            <a:off x="250163" y="4029164"/>
            <a:ext cx="4460032" cy="2308324"/>
          </a:xfrm>
          <a:prstGeom prst="rect">
            <a:avLst/>
          </a:prstGeom>
          <a:noFill/>
        </p:spPr>
        <p:txBody>
          <a:bodyPr wrap="square" rtlCol="0">
            <a:spAutoFit/>
          </a:bodyPr>
          <a:lstStyle/>
          <a:p>
            <a:r>
              <a:rPr lang="en-US" dirty="0"/>
              <a:t>After you pull the load down off the </a:t>
            </a:r>
            <a:r>
              <a:rPr lang="en-US" dirty="0" err="1"/>
              <a:t>loadboard</a:t>
            </a:r>
            <a:r>
              <a:rPr lang="en-US" dirty="0"/>
              <a:t> you will put the load in ‘Carrier Pending’ status by selecting the ‘Movements’ button at the top of the screen. Then select ‘Update’ and  then select the ‘Brokerage status’ magnifying glass and select the status ‘Carrier Pending’ and execute.</a:t>
            </a:r>
          </a:p>
        </p:txBody>
      </p:sp>
      <p:pic>
        <p:nvPicPr>
          <p:cNvPr id="8" name="Picture 7">
            <a:extLst>
              <a:ext uri="{FF2B5EF4-FFF2-40B4-BE49-F238E27FC236}">
                <a16:creationId xmlns:a16="http://schemas.microsoft.com/office/drawing/2014/main" id="{BAAB1B4B-E911-4A98-AB71-6D081728345D}"/>
              </a:ext>
            </a:extLst>
          </p:cNvPr>
          <p:cNvPicPr>
            <a:picLocks noChangeAspect="1"/>
          </p:cNvPicPr>
          <p:nvPr/>
        </p:nvPicPr>
        <p:blipFill>
          <a:blip r:embed="rId2"/>
          <a:stretch>
            <a:fillRect/>
          </a:stretch>
        </p:blipFill>
        <p:spPr>
          <a:xfrm>
            <a:off x="149290" y="1674674"/>
            <a:ext cx="11877870" cy="1583716"/>
          </a:xfrm>
          <a:prstGeom prst="rect">
            <a:avLst/>
          </a:prstGeom>
        </p:spPr>
      </p:pic>
      <p:pic>
        <p:nvPicPr>
          <p:cNvPr id="9" name="Picture 8">
            <a:extLst>
              <a:ext uri="{FF2B5EF4-FFF2-40B4-BE49-F238E27FC236}">
                <a16:creationId xmlns:a16="http://schemas.microsoft.com/office/drawing/2014/main" id="{D97D49DD-EDAA-40E6-A248-94DF0121AC3D}"/>
              </a:ext>
            </a:extLst>
          </p:cNvPr>
          <p:cNvPicPr>
            <a:picLocks noChangeAspect="1"/>
          </p:cNvPicPr>
          <p:nvPr/>
        </p:nvPicPr>
        <p:blipFill>
          <a:blip r:embed="rId3"/>
          <a:stretch>
            <a:fillRect/>
          </a:stretch>
        </p:blipFill>
        <p:spPr>
          <a:xfrm>
            <a:off x="5429930" y="3557727"/>
            <a:ext cx="6447940" cy="3071095"/>
          </a:xfrm>
          <a:prstGeom prst="rect">
            <a:avLst/>
          </a:prstGeom>
        </p:spPr>
      </p:pic>
    </p:spTree>
    <p:extLst>
      <p:ext uri="{BB962C8B-B14F-4D97-AF65-F5344CB8AC3E}">
        <p14:creationId xmlns:p14="http://schemas.microsoft.com/office/powerpoint/2010/main" val="192752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3C200-D968-416E-8A20-9A9D29867FDD}"/>
              </a:ext>
            </a:extLst>
          </p:cNvPr>
          <p:cNvSpPr>
            <a:spLocks noGrp="1"/>
          </p:cNvSpPr>
          <p:nvPr>
            <p:ph type="title"/>
          </p:nvPr>
        </p:nvSpPr>
        <p:spPr>
          <a:xfrm>
            <a:off x="250163" y="245139"/>
            <a:ext cx="10769290" cy="596348"/>
          </a:xfrm>
        </p:spPr>
        <p:txBody>
          <a:bodyPr>
            <a:normAutofit/>
          </a:bodyPr>
          <a:lstStyle/>
          <a:p>
            <a:r>
              <a:rPr lang="en-US" b="1" dirty="0"/>
              <a:t>SETTING UP A NEW CARRIER</a:t>
            </a:r>
          </a:p>
        </p:txBody>
      </p:sp>
      <p:sp>
        <p:nvSpPr>
          <p:cNvPr id="5" name="TextBox 4">
            <a:extLst>
              <a:ext uri="{FF2B5EF4-FFF2-40B4-BE49-F238E27FC236}">
                <a16:creationId xmlns:a16="http://schemas.microsoft.com/office/drawing/2014/main" id="{9D87649F-72E6-4956-A350-44916E2F07D9}"/>
              </a:ext>
            </a:extLst>
          </p:cNvPr>
          <p:cNvSpPr txBox="1"/>
          <p:nvPr/>
        </p:nvSpPr>
        <p:spPr>
          <a:xfrm>
            <a:off x="485862" y="1002771"/>
            <a:ext cx="6750316" cy="2585323"/>
          </a:xfrm>
          <a:prstGeom prst="rect">
            <a:avLst/>
          </a:prstGeom>
          <a:noFill/>
        </p:spPr>
        <p:txBody>
          <a:bodyPr wrap="square" rtlCol="0">
            <a:spAutoFit/>
          </a:bodyPr>
          <a:lstStyle/>
          <a:p>
            <a:r>
              <a:rPr lang="en-US" dirty="0"/>
              <a:t>If the carrier’s information does not auto populate in the carrier screen you will need to set them up. Go to the DAT </a:t>
            </a:r>
            <a:r>
              <a:rPr lang="en-US" dirty="0" err="1"/>
              <a:t>CarrierWatch</a:t>
            </a:r>
            <a:r>
              <a:rPr lang="en-US" dirty="0"/>
              <a:t> website.</a:t>
            </a:r>
          </a:p>
          <a:p>
            <a:r>
              <a:rPr lang="en-US" dirty="0">
                <a:hlinkClick r:id="rId2"/>
              </a:rPr>
              <a:t>https://registry.dat.com/login.jsp</a:t>
            </a:r>
            <a:endParaRPr lang="en-US" dirty="0"/>
          </a:p>
          <a:p>
            <a:r>
              <a:rPr lang="en-US" dirty="0"/>
              <a:t>Account # 121072B1</a:t>
            </a:r>
          </a:p>
          <a:p>
            <a:r>
              <a:rPr lang="en-US" dirty="0"/>
              <a:t>Account holder: Mn</a:t>
            </a:r>
          </a:p>
          <a:p>
            <a:r>
              <a:rPr lang="en-US" dirty="0"/>
              <a:t>Password: 121072 </a:t>
            </a:r>
          </a:p>
          <a:p>
            <a:endParaRPr lang="en-US" dirty="0"/>
          </a:p>
          <a:p>
            <a:endParaRPr lang="en-US" dirty="0"/>
          </a:p>
        </p:txBody>
      </p:sp>
      <p:pic>
        <p:nvPicPr>
          <p:cNvPr id="2" name="Picture 1">
            <a:extLst>
              <a:ext uri="{FF2B5EF4-FFF2-40B4-BE49-F238E27FC236}">
                <a16:creationId xmlns:a16="http://schemas.microsoft.com/office/drawing/2014/main" id="{26B08E20-26E6-4388-8436-B7825C4BDD27}"/>
              </a:ext>
            </a:extLst>
          </p:cNvPr>
          <p:cNvPicPr>
            <a:picLocks noChangeAspect="1"/>
          </p:cNvPicPr>
          <p:nvPr/>
        </p:nvPicPr>
        <p:blipFill>
          <a:blip r:embed="rId3"/>
          <a:stretch>
            <a:fillRect/>
          </a:stretch>
        </p:blipFill>
        <p:spPr>
          <a:xfrm>
            <a:off x="7812538" y="785826"/>
            <a:ext cx="3598801" cy="2283672"/>
          </a:xfrm>
          <a:prstGeom prst="rect">
            <a:avLst/>
          </a:prstGeom>
        </p:spPr>
      </p:pic>
      <p:sp>
        <p:nvSpPr>
          <p:cNvPr id="6" name="TextBox 5">
            <a:extLst>
              <a:ext uri="{FF2B5EF4-FFF2-40B4-BE49-F238E27FC236}">
                <a16:creationId xmlns:a16="http://schemas.microsoft.com/office/drawing/2014/main" id="{2561FD64-0C71-4499-A8F7-B9B157CA2BC1}"/>
              </a:ext>
            </a:extLst>
          </p:cNvPr>
          <p:cNvSpPr txBox="1"/>
          <p:nvPr/>
        </p:nvSpPr>
        <p:spPr>
          <a:xfrm>
            <a:off x="5946710" y="3426212"/>
            <a:ext cx="5868286" cy="646331"/>
          </a:xfrm>
          <a:prstGeom prst="rect">
            <a:avLst/>
          </a:prstGeom>
          <a:noFill/>
        </p:spPr>
        <p:txBody>
          <a:bodyPr wrap="square" rtlCol="0">
            <a:spAutoFit/>
          </a:bodyPr>
          <a:lstStyle/>
          <a:p>
            <a:r>
              <a:rPr lang="en-US" dirty="0"/>
              <a:t>Enter the DOT or MC in the search box. Select ‘GO’</a:t>
            </a:r>
          </a:p>
          <a:p>
            <a:r>
              <a:rPr lang="en-US" dirty="0"/>
              <a:t>MC – search by Docket#, DOT - search by DOT#</a:t>
            </a:r>
          </a:p>
        </p:txBody>
      </p:sp>
      <p:pic>
        <p:nvPicPr>
          <p:cNvPr id="3" name="Picture 2">
            <a:extLst>
              <a:ext uri="{FF2B5EF4-FFF2-40B4-BE49-F238E27FC236}">
                <a16:creationId xmlns:a16="http://schemas.microsoft.com/office/drawing/2014/main" id="{36FB76B9-D225-4030-9AF7-CE3627438BBF}"/>
              </a:ext>
            </a:extLst>
          </p:cNvPr>
          <p:cNvPicPr>
            <a:picLocks noChangeAspect="1"/>
          </p:cNvPicPr>
          <p:nvPr/>
        </p:nvPicPr>
        <p:blipFill>
          <a:blip r:embed="rId4"/>
          <a:stretch>
            <a:fillRect/>
          </a:stretch>
        </p:blipFill>
        <p:spPr>
          <a:xfrm>
            <a:off x="1755689" y="3024587"/>
            <a:ext cx="4052131" cy="1327422"/>
          </a:xfrm>
          <a:prstGeom prst="rect">
            <a:avLst/>
          </a:prstGeom>
        </p:spPr>
      </p:pic>
      <p:sp>
        <p:nvSpPr>
          <p:cNvPr id="9" name="TextBox 8">
            <a:extLst>
              <a:ext uri="{FF2B5EF4-FFF2-40B4-BE49-F238E27FC236}">
                <a16:creationId xmlns:a16="http://schemas.microsoft.com/office/drawing/2014/main" id="{31B96314-A709-440C-A4A5-34645548EA13}"/>
              </a:ext>
            </a:extLst>
          </p:cNvPr>
          <p:cNvSpPr txBox="1"/>
          <p:nvPr/>
        </p:nvSpPr>
        <p:spPr>
          <a:xfrm>
            <a:off x="0" y="4540013"/>
            <a:ext cx="5868286" cy="2308324"/>
          </a:xfrm>
          <a:prstGeom prst="rect">
            <a:avLst/>
          </a:prstGeom>
          <a:noFill/>
        </p:spPr>
        <p:txBody>
          <a:bodyPr wrap="square" rtlCol="0">
            <a:spAutoFit/>
          </a:bodyPr>
          <a:lstStyle/>
          <a:p>
            <a:r>
              <a:rPr lang="en-US" dirty="0"/>
              <a:t>Check the safety rating by selecting the ‘SAFETY DATA’ menu on the left of the screen. We do not work with conditional carriers.</a:t>
            </a:r>
          </a:p>
          <a:p>
            <a:r>
              <a:rPr lang="en-US" dirty="0"/>
              <a:t>Check the carrier’s authority by clicking on the Docket number under the General Information menu. Open the report and scroll to the bottom and check their authority date. We have a six month policy.</a:t>
            </a:r>
          </a:p>
        </p:txBody>
      </p:sp>
      <p:pic>
        <p:nvPicPr>
          <p:cNvPr id="7" name="Picture 6">
            <a:extLst>
              <a:ext uri="{FF2B5EF4-FFF2-40B4-BE49-F238E27FC236}">
                <a16:creationId xmlns:a16="http://schemas.microsoft.com/office/drawing/2014/main" id="{F1BCF429-A7DF-45E0-99A7-C18435392E4F}"/>
              </a:ext>
            </a:extLst>
          </p:cNvPr>
          <p:cNvPicPr>
            <a:picLocks noChangeAspect="1"/>
          </p:cNvPicPr>
          <p:nvPr/>
        </p:nvPicPr>
        <p:blipFill>
          <a:blip r:embed="rId5"/>
          <a:stretch>
            <a:fillRect/>
          </a:stretch>
        </p:blipFill>
        <p:spPr>
          <a:xfrm>
            <a:off x="6096000" y="4206661"/>
            <a:ext cx="3109533" cy="1185427"/>
          </a:xfrm>
          <a:prstGeom prst="rect">
            <a:avLst/>
          </a:prstGeom>
        </p:spPr>
      </p:pic>
      <p:pic>
        <p:nvPicPr>
          <p:cNvPr id="10" name="Picture 9">
            <a:extLst>
              <a:ext uri="{FF2B5EF4-FFF2-40B4-BE49-F238E27FC236}">
                <a16:creationId xmlns:a16="http://schemas.microsoft.com/office/drawing/2014/main" id="{3FBEFB08-BA63-485A-8C41-42BA9E7A1203}"/>
              </a:ext>
            </a:extLst>
          </p:cNvPr>
          <p:cNvPicPr>
            <a:picLocks noChangeAspect="1"/>
          </p:cNvPicPr>
          <p:nvPr/>
        </p:nvPicPr>
        <p:blipFill>
          <a:blip r:embed="rId6"/>
          <a:stretch>
            <a:fillRect/>
          </a:stretch>
        </p:blipFill>
        <p:spPr>
          <a:xfrm>
            <a:off x="9430440" y="4380978"/>
            <a:ext cx="2371725" cy="828675"/>
          </a:xfrm>
          <a:prstGeom prst="rect">
            <a:avLst/>
          </a:prstGeom>
        </p:spPr>
      </p:pic>
      <p:pic>
        <p:nvPicPr>
          <p:cNvPr id="11" name="Picture 10">
            <a:extLst>
              <a:ext uri="{FF2B5EF4-FFF2-40B4-BE49-F238E27FC236}">
                <a16:creationId xmlns:a16="http://schemas.microsoft.com/office/drawing/2014/main" id="{9F89DED8-56CC-4BEC-BB0E-FE6C22521C9C}"/>
              </a:ext>
            </a:extLst>
          </p:cNvPr>
          <p:cNvPicPr>
            <a:picLocks noChangeAspect="1"/>
          </p:cNvPicPr>
          <p:nvPr/>
        </p:nvPicPr>
        <p:blipFill>
          <a:blip r:embed="rId7"/>
          <a:stretch>
            <a:fillRect/>
          </a:stretch>
        </p:blipFill>
        <p:spPr>
          <a:xfrm>
            <a:off x="6328670" y="5492939"/>
            <a:ext cx="4839574" cy="1285411"/>
          </a:xfrm>
          <a:prstGeom prst="rect">
            <a:avLst/>
          </a:prstGeom>
        </p:spPr>
      </p:pic>
    </p:spTree>
    <p:extLst>
      <p:ext uri="{BB962C8B-B14F-4D97-AF65-F5344CB8AC3E}">
        <p14:creationId xmlns:p14="http://schemas.microsoft.com/office/powerpoint/2010/main" val="2535439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F1E27B-9E87-4096-BEBA-11FA856B2ABC}"/>
              </a:ext>
            </a:extLst>
          </p:cNvPr>
          <p:cNvSpPr>
            <a:spLocks noGrp="1"/>
          </p:cNvSpPr>
          <p:nvPr>
            <p:ph type="title"/>
          </p:nvPr>
        </p:nvSpPr>
        <p:spPr>
          <a:xfrm>
            <a:off x="250163" y="245139"/>
            <a:ext cx="10769290" cy="596348"/>
          </a:xfrm>
        </p:spPr>
        <p:txBody>
          <a:bodyPr>
            <a:normAutofit/>
          </a:bodyPr>
          <a:lstStyle/>
          <a:p>
            <a:r>
              <a:rPr lang="en-US" b="1" dirty="0"/>
              <a:t>SETTING UP A NEW CARRIER</a:t>
            </a:r>
          </a:p>
        </p:txBody>
      </p:sp>
      <p:sp>
        <p:nvSpPr>
          <p:cNvPr id="7" name="TextBox 6">
            <a:extLst>
              <a:ext uri="{FF2B5EF4-FFF2-40B4-BE49-F238E27FC236}">
                <a16:creationId xmlns:a16="http://schemas.microsoft.com/office/drawing/2014/main" id="{B88FF8F5-CE50-4C19-B690-37FC9B564089}"/>
              </a:ext>
            </a:extLst>
          </p:cNvPr>
          <p:cNvSpPr txBox="1"/>
          <p:nvPr/>
        </p:nvSpPr>
        <p:spPr>
          <a:xfrm>
            <a:off x="158621" y="1028343"/>
            <a:ext cx="6095423" cy="2862322"/>
          </a:xfrm>
          <a:prstGeom prst="rect">
            <a:avLst/>
          </a:prstGeom>
          <a:noFill/>
        </p:spPr>
        <p:txBody>
          <a:bodyPr wrap="square" rtlCol="0">
            <a:spAutoFit/>
          </a:bodyPr>
          <a:lstStyle/>
          <a:p>
            <a:r>
              <a:rPr lang="en-US" dirty="0"/>
              <a:t>Once you have confirmed the carrier is elidable to be set up you will set them up in McLeod. Open the carrier screen and select the ‘Add’ button. This will prompt a pop up screen where you will enter the MC/DOT in the ‘Code’ field and then the corresponding ‘Carrier Identifier’ and then the DOT/MC again in the ‘DOT number’ field. Select ‘OK’ and this will prompt another pop-up screen with the carrier name. Verify this is the correct carrier and select ‘OK.’</a:t>
            </a:r>
          </a:p>
        </p:txBody>
      </p:sp>
      <p:pic>
        <p:nvPicPr>
          <p:cNvPr id="8" name="Picture 7">
            <a:extLst>
              <a:ext uri="{FF2B5EF4-FFF2-40B4-BE49-F238E27FC236}">
                <a16:creationId xmlns:a16="http://schemas.microsoft.com/office/drawing/2014/main" id="{A60CBB87-9ACC-4368-ADE0-4370E253C39C}"/>
              </a:ext>
            </a:extLst>
          </p:cNvPr>
          <p:cNvPicPr>
            <a:picLocks noChangeAspect="1"/>
          </p:cNvPicPr>
          <p:nvPr/>
        </p:nvPicPr>
        <p:blipFill>
          <a:blip r:embed="rId2"/>
          <a:stretch>
            <a:fillRect/>
          </a:stretch>
        </p:blipFill>
        <p:spPr>
          <a:xfrm>
            <a:off x="6390059" y="245139"/>
            <a:ext cx="5551778" cy="3640667"/>
          </a:xfrm>
          <a:prstGeom prst="rect">
            <a:avLst/>
          </a:prstGeom>
        </p:spPr>
      </p:pic>
      <p:pic>
        <p:nvPicPr>
          <p:cNvPr id="9" name="Picture 8">
            <a:extLst>
              <a:ext uri="{FF2B5EF4-FFF2-40B4-BE49-F238E27FC236}">
                <a16:creationId xmlns:a16="http://schemas.microsoft.com/office/drawing/2014/main" id="{29D004C3-1363-40F2-A995-40D6FE1BFBAE}"/>
              </a:ext>
            </a:extLst>
          </p:cNvPr>
          <p:cNvPicPr>
            <a:picLocks noChangeAspect="1"/>
          </p:cNvPicPr>
          <p:nvPr/>
        </p:nvPicPr>
        <p:blipFill>
          <a:blip r:embed="rId3"/>
          <a:stretch>
            <a:fillRect/>
          </a:stretch>
        </p:blipFill>
        <p:spPr>
          <a:xfrm>
            <a:off x="654754" y="3885806"/>
            <a:ext cx="4366165" cy="2878296"/>
          </a:xfrm>
          <a:prstGeom prst="rect">
            <a:avLst/>
          </a:prstGeom>
        </p:spPr>
      </p:pic>
      <p:sp>
        <p:nvSpPr>
          <p:cNvPr id="10" name="TextBox 9">
            <a:extLst>
              <a:ext uri="{FF2B5EF4-FFF2-40B4-BE49-F238E27FC236}">
                <a16:creationId xmlns:a16="http://schemas.microsoft.com/office/drawing/2014/main" id="{7E84E24F-4C85-44E9-85B5-93605FF31B06}"/>
              </a:ext>
            </a:extLst>
          </p:cNvPr>
          <p:cNvSpPr txBox="1"/>
          <p:nvPr/>
        </p:nvSpPr>
        <p:spPr>
          <a:xfrm>
            <a:off x="5517052" y="4032292"/>
            <a:ext cx="6095423" cy="2585323"/>
          </a:xfrm>
          <a:prstGeom prst="rect">
            <a:avLst/>
          </a:prstGeom>
          <a:noFill/>
        </p:spPr>
        <p:txBody>
          <a:bodyPr wrap="square" rtlCol="0">
            <a:spAutoFit/>
          </a:bodyPr>
          <a:lstStyle/>
          <a:p>
            <a:r>
              <a:rPr lang="en-US" dirty="0"/>
              <a:t>Once the carrier screen auto populates with information confirm that it is correct. Add the dispatchers information. Open the ‘</a:t>
            </a:r>
            <a:r>
              <a:rPr lang="en-US" dirty="0" err="1"/>
              <a:t>eForm</a:t>
            </a:r>
            <a:r>
              <a:rPr lang="en-US" dirty="0"/>
              <a:t> </a:t>
            </a:r>
            <a:r>
              <a:rPr lang="en-US" dirty="0" err="1"/>
              <a:t>OnBoarding</a:t>
            </a:r>
            <a:r>
              <a:rPr lang="en-US" dirty="0"/>
              <a:t>’ tab in the middle of the screen. Change the ‘Carrier onboarding status’ field to ‘Evaluate’ and execute to send the carrier a set-up packet. If the carrier only has a DOT you must email them a carrier packet and CC the carrier management team with the DOT in the title.</a:t>
            </a:r>
          </a:p>
        </p:txBody>
      </p:sp>
    </p:spTree>
    <p:extLst>
      <p:ext uri="{BB962C8B-B14F-4D97-AF65-F5344CB8AC3E}">
        <p14:creationId xmlns:p14="http://schemas.microsoft.com/office/powerpoint/2010/main" val="1011867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D5B5280-2786-4A44-AAC6-81F1BBAFEF93}"/>
              </a:ext>
            </a:extLst>
          </p:cNvPr>
          <p:cNvSpPr>
            <a:spLocks noGrp="1"/>
          </p:cNvSpPr>
          <p:nvPr>
            <p:ph type="title"/>
          </p:nvPr>
        </p:nvSpPr>
        <p:spPr>
          <a:xfrm>
            <a:off x="250163" y="245139"/>
            <a:ext cx="10769290" cy="596348"/>
          </a:xfrm>
        </p:spPr>
        <p:txBody>
          <a:bodyPr>
            <a:normAutofit/>
          </a:bodyPr>
          <a:lstStyle/>
          <a:p>
            <a:r>
              <a:rPr lang="en-US" b="1" dirty="0"/>
              <a:t>Booking a carrier and tracking drivers</a:t>
            </a:r>
          </a:p>
        </p:txBody>
      </p:sp>
      <p:sp>
        <p:nvSpPr>
          <p:cNvPr id="5" name="TextBox 4">
            <a:extLst>
              <a:ext uri="{FF2B5EF4-FFF2-40B4-BE49-F238E27FC236}">
                <a16:creationId xmlns:a16="http://schemas.microsoft.com/office/drawing/2014/main" id="{15BE7B6F-DBED-493B-96C9-33EF63B9739B}"/>
              </a:ext>
            </a:extLst>
          </p:cNvPr>
          <p:cNvSpPr txBox="1"/>
          <p:nvPr/>
        </p:nvSpPr>
        <p:spPr>
          <a:xfrm>
            <a:off x="149290" y="1028343"/>
            <a:ext cx="11728580" cy="646331"/>
          </a:xfrm>
          <a:prstGeom prst="rect">
            <a:avLst/>
          </a:prstGeom>
          <a:noFill/>
        </p:spPr>
        <p:txBody>
          <a:bodyPr wrap="square" rtlCol="0">
            <a:spAutoFit/>
          </a:bodyPr>
          <a:lstStyle/>
          <a:p>
            <a:r>
              <a:rPr lang="en-US" dirty="0"/>
              <a:t>After you have locked a carrier in and sent a set up packet you will pull the load down off the </a:t>
            </a:r>
            <a:r>
              <a:rPr lang="en-US" dirty="0" err="1"/>
              <a:t>loadboard</a:t>
            </a:r>
            <a:r>
              <a:rPr lang="en-US" dirty="0"/>
              <a:t> by selecting the green ‘</a:t>
            </a:r>
            <a:r>
              <a:rPr lang="en-US" dirty="0" err="1"/>
              <a:t>Loadboards</a:t>
            </a:r>
            <a:r>
              <a:rPr lang="en-US" dirty="0"/>
              <a:t>’ button which will switch the status to ‘No.’</a:t>
            </a:r>
          </a:p>
        </p:txBody>
      </p:sp>
      <p:sp>
        <p:nvSpPr>
          <p:cNvPr id="7" name="TextBox 6">
            <a:extLst>
              <a:ext uri="{FF2B5EF4-FFF2-40B4-BE49-F238E27FC236}">
                <a16:creationId xmlns:a16="http://schemas.microsoft.com/office/drawing/2014/main" id="{835FB7BE-425E-4C5E-AB4A-9BDD696942EE}"/>
              </a:ext>
            </a:extLst>
          </p:cNvPr>
          <p:cNvSpPr txBox="1"/>
          <p:nvPr/>
        </p:nvSpPr>
        <p:spPr>
          <a:xfrm>
            <a:off x="149290" y="3500005"/>
            <a:ext cx="4460032" cy="3416320"/>
          </a:xfrm>
          <a:prstGeom prst="rect">
            <a:avLst/>
          </a:prstGeom>
          <a:noFill/>
        </p:spPr>
        <p:txBody>
          <a:bodyPr wrap="square" rtlCol="0">
            <a:spAutoFit/>
          </a:bodyPr>
          <a:lstStyle/>
          <a:p>
            <a:r>
              <a:rPr lang="en-US" dirty="0"/>
              <a:t>After you pull the load down off the </a:t>
            </a:r>
            <a:r>
              <a:rPr lang="en-US" dirty="0" err="1"/>
              <a:t>loadboard</a:t>
            </a:r>
            <a:r>
              <a:rPr lang="en-US" dirty="0"/>
              <a:t> you will put the load in ‘Carrier Pending’ status by selecting the ‘Movements’ button at the top of the screen. Then select ‘Update’ and  then select the ‘Brokerage status’ magnifying glass and select the status ‘Carrier Pending’ and put the carrier MC/DOT in the ‘Pending Carrier’ field. This will send a report to the Carrier Management team that carrier setup is needed. </a:t>
            </a:r>
          </a:p>
        </p:txBody>
      </p:sp>
      <p:pic>
        <p:nvPicPr>
          <p:cNvPr id="8" name="Picture 7">
            <a:extLst>
              <a:ext uri="{FF2B5EF4-FFF2-40B4-BE49-F238E27FC236}">
                <a16:creationId xmlns:a16="http://schemas.microsoft.com/office/drawing/2014/main" id="{BAAB1B4B-E911-4A98-AB71-6D081728345D}"/>
              </a:ext>
            </a:extLst>
          </p:cNvPr>
          <p:cNvPicPr>
            <a:picLocks noChangeAspect="1"/>
          </p:cNvPicPr>
          <p:nvPr/>
        </p:nvPicPr>
        <p:blipFill>
          <a:blip r:embed="rId2"/>
          <a:stretch>
            <a:fillRect/>
          </a:stretch>
        </p:blipFill>
        <p:spPr>
          <a:xfrm>
            <a:off x="74645" y="1824342"/>
            <a:ext cx="11877870" cy="1583716"/>
          </a:xfrm>
          <a:prstGeom prst="rect">
            <a:avLst/>
          </a:prstGeom>
        </p:spPr>
      </p:pic>
      <p:pic>
        <p:nvPicPr>
          <p:cNvPr id="2" name="Picture 1">
            <a:extLst>
              <a:ext uri="{FF2B5EF4-FFF2-40B4-BE49-F238E27FC236}">
                <a16:creationId xmlns:a16="http://schemas.microsoft.com/office/drawing/2014/main" id="{CC6073B4-4022-4074-AC75-BA166D31A7F7}"/>
              </a:ext>
            </a:extLst>
          </p:cNvPr>
          <p:cNvPicPr>
            <a:picLocks noChangeAspect="1"/>
          </p:cNvPicPr>
          <p:nvPr/>
        </p:nvPicPr>
        <p:blipFill>
          <a:blip r:embed="rId3"/>
          <a:stretch>
            <a:fillRect/>
          </a:stretch>
        </p:blipFill>
        <p:spPr>
          <a:xfrm>
            <a:off x="5131837" y="3513488"/>
            <a:ext cx="6534150" cy="3099373"/>
          </a:xfrm>
          <a:prstGeom prst="rect">
            <a:avLst/>
          </a:prstGeom>
        </p:spPr>
      </p:pic>
    </p:spTree>
    <p:extLst>
      <p:ext uri="{BB962C8B-B14F-4D97-AF65-F5344CB8AC3E}">
        <p14:creationId xmlns:p14="http://schemas.microsoft.com/office/powerpoint/2010/main" val="1867986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FB19C-AE66-46DC-9248-2BD9AAD415E5}"/>
              </a:ext>
            </a:extLst>
          </p:cNvPr>
          <p:cNvSpPr>
            <a:spLocks noGrp="1"/>
          </p:cNvSpPr>
          <p:nvPr>
            <p:ph type="title"/>
          </p:nvPr>
        </p:nvSpPr>
        <p:spPr>
          <a:xfrm>
            <a:off x="250163" y="245139"/>
            <a:ext cx="10769290" cy="596348"/>
          </a:xfrm>
        </p:spPr>
        <p:txBody>
          <a:bodyPr>
            <a:normAutofit/>
          </a:bodyPr>
          <a:lstStyle/>
          <a:p>
            <a:r>
              <a:rPr lang="en-US" b="1" dirty="0"/>
              <a:t>Sending </a:t>
            </a:r>
            <a:r>
              <a:rPr lang="en-US" b="1" dirty="0" err="1"/>
              <a:t>truckstop</a:t>
            </a:r>
            <a:r>
              <a:rPr lang="en-US" b="1" dirty="0"/>
              <a:t> tracking</a:t>
            </a:r>
          </a:p>
        </p:txBody>
      </p:sp>
      <p:sp>
        <p:nvSpPr>
          <p:cNvPr id="5" name="TextBox 4">
            <a:extLst>
              <a:ext uri="{FF2B5EF4-FFF2-40B4-BE49-F238E27FC236}">
                <a16:creationId xmlns:a16="http://schemas.microsoft.com/office/drawing/2014/main" id="{8E699D95-10EA-46B8-8C1C-D3BC0413E814}"/>
              </a:ext>
            </a:extLst>
          </p:cNvPr>
          <p:cNvSpPr txBox="1"/>
          <p:nvPr/>
        </p:nvSpPr>
        <p:spPr>
          <a:xfrm>
            <a:off x="149290" y="1028343"/>
            <a:ext cx="11728580" cy="923330"/>
          </a:xfrm>
          <a:prstGeom prst="rect">
            <a:avLst/>
          </a:prstGeom>
          <a:noFill/>
        </p:spPr>
        <p:txBody>
          <a:bodyPr wrap="square" rtlCol="0">
            <a:spAutoFit/>
          </a:bodyPr>
          <a:lstStyle/>
          <a:p>
            <a:r>
              <a:rPr lang="en-US" dirty="0"/>
              <a:t>Log into the Truckstop tracking account – https://loadtracking.truckstop.com</a:t>
            </a:r>
            <a:endParaRPr lang="en-US" u="sng" dirty="0"/>
          </a:p>
          <a:p>
            <a:r>
              <a:rPr lang="en-US" dirty="0"/>
              <a:t>Email: </a:t>
            </a:r>
            <a:r>
              <a:rPr lang="en-US" dirty="0">
                <a:hlinkClick r:id="rId2"/>
              </a:rPr>
              <a:t>tracking@Beemac.com</a:t>
            </a:r>
            <a:r>
              <a:rPr lang="en-US" dirty="0"/>
              <a:t> Password: </a:t>
            </a:r>
            <a:r>
              <a:rPr lang="en-US" dirty="0" err="1"/>
              <a:t>loadtracking</a:t>
            </a:r>
            <a:endParaRPr lang="en-US" dirty="0"/>
          </a:p>
          <a:p>
            <a:r>
              <a:rPr lang="en-US" dirty="0"/>
              <a:t>Open ‘New Track’ tab.</a:t>
            </a:r>
          </a:p>
        </p:txBody>
      </p:sp>
      <p:pic>
        <p:nvPicPr>
          <p:cNvPr id="2" name="Picture 1">
            <a:extLst>
              <a:ext uri="{FF2B5EF4-FFF2-40B4-BE49-F238E27FC236}">
                <a16:creationId xmlns:a16="http://schemas.microsoft.com/office/drawing/2014/main" id="{69E0A981-CB22-4B9B-866B-CE99EEBDF7D0}"/>
              </a:ext>
            </a:extLst>
          </p:cNvPr>
          <p:cNvPicPr>
            <a:picLocks noChangeAspect="1"/>
          </p:cNvPicPr>
          <p:nvPr/>
        </p:nvPicPr>
        <p:blipFill>
          <a:blip r:embed="rId3"/>
          <a:stretch>
            <a:fillRect/>
          </a:stretch>
        </p:blipFill>
        <p:spPr>
          <a:xfrm>
            <a:off x="6310141" y="1395866"/>
            <a:ext cx="5493083" cy="906828"/>
          </a:xfrm>
          <a:prstGeom prst="rect">
            <a:avLst/>
          </a:prstGeom>
        </p:spPr>
      </p:pic>
      <p:sp>
        <p:nvSpPr>
          <p:cNvPr id="7" name="TextBox 6">
            <a:extLst>
              <a:ext uri="{FF2B5EF4-FFF2-40B4-BE49-F238E27FC236}">
                <a16:creationId xmlns:a16="http://schemas.microsoft.com/office/drawing/2014/main" id="{5DBF38EB-FBF9-458E-BE9B-A795519DDC52}"/>
              </a:ext>
            </a:extLst>
          </p:cNvPr>
          <p:cNvSpPr txBox="1"/>
          <p:nvPr/>
        </p:nvSpPr>
        <p:spPr>
          <a:xfrm>
            <a:off x="7576457" y="2981552"/>
            <a:ext cx="4615543" cy="3416320"/>
          </a:xfrm>
          <a:prstGeom prst="rect">
            <a:avLst/>
          </a:prstGeom>
          <a:noFill/>
        </p:spPr>
        <p:txBody>
          <a:bodyPr wrap="square" rtlCol="0">
            <a:spAutoFit/>
          </a:bodyPr>
          <a:lstStyle/>
          <a:p>
            <a:r>
              <a:rPr lang="en-US" dirty="0"/>
              <a:t>The ‘Reference ID’ field is going to be the Beemac Order number – Revenue Code.</a:t>
            </a:r>
          </a:p>
          <a:p>
            <a:r>
              <a:rPr lang="en-US" dirty="0"/>
              <a:t>Ex: 0394025 – SERR</a:t>
            </a:r>
          </a:p>
          <a:p>
            <a:r>
              <a:rPr lang="en-US" dirty="0"/>
              <a:t>Enter driver name and phone number</a:t>
            </a:r>
          </a:p>
          <a:p>
            <a:r>
              <a:rPr lang="en-US" dirty="0"/>
              <a:t>Enter the pickup and delivery address as you have them entered in McLeod</a:t>
            </a:r>
          </a:p>
          <a:p>
            <a:r>
              <a:rPr lang="en-US" dirty="0"/>
              <a:t>Enter pickup/delivery date and time</a:t>
            </a:r>
          </a:p>
          <a:p>
            <a:r>
              <a:rPr lang="en-US" dirty="0"/>
              <a:t>Ex: 6/10/2019 8:00AM +4 </a:t>
            </a:r>
            <a:r>
              <a:rPr lang="en-US" dirty="0" err="1"/>
              <a:t>hr</a:t>
            </a:r>
            <a:r>
              <a:rPr lang="en-US" dirty="0"/>
              <a:t> (8-12 FCFS)</a:t>
            </a:r>
          </a:p>
          <a:p>
            <a:r>
              <a:rPr lang="en-US" dirty="0"/>
              <a:t>Ex: 6/11/2019 8:00AM None (8am by appt)</a:t>
            </a:r>
          </a:p>
          <a:p>
            <a:endParaRPr lang="en-US" dirty="0"/>
          </a:p>
        </p:txBody>
      </p:sp>
      <p:pic>
        <p:nvPicPr>
          <p:cNvPr id="3" name="Picture 2">
            <a:extLst>
              <a:ext uri="{FF2B5EF4-FFF2-40B4-BE49-F238E27FC236}">
                <a16:creationId xmlns:a16="http://schemas.microsoft.com/office/drawing/2014/main" id="{F206CADF-5DF1-4D4A-A1C4-E9610828E6E1}"/>
              </a:ext>
            </a:extLst>
          </p:cNvPr>
          <p:cNvPicPr>
            <a:picLocks noChangeAspect="1"/>
          </p:cNvPicPr>
          <p:nvPr/>
        </p:nvPicPr>
        <p:blipFill>
          <a:blip r:embed="rId4"/>
          <a:stretch>
            <a:fillRect/>
          </a:stretch>
        </p:blipFill>
        <p:spPr>
          <a:xfrm>
            <a:off x="149290" y="2421487"/>
            <a:ext cx="7287597" cy="4267639"/>
          </a:xfrm>
          <a:prstGeom prst="rect">
            <a:avLst/>
          </a:prstGeom>
        </p:spPr>
      </p:pic>
    </p:spTree>
    <p:extLst>
      <p:ext uri="{BB962C8B-B14F-4D97-AF65-F5344CB8AC3E}">
        <p14:creationId xmlns:p14="http://schemas.microsoft.com/office/powerpoint/2010/main" val="1146675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1597AD-4DB7-43FD-B4C3-8381C6F0AB59}"/>
              </a:ext>
            </a:extLst>
          </p:cNvPr>
          <p:cNvSpPr>
            <a:spLocks noGrp="1"/>
          </p:cNvSpPr>
          <p:nvPr>
            <p:ph type="title"/>
          </p:nvPr>
        </p:nvSpPr>
        <p:spPr>
          <a:xfrm>
            <a:off x="250163" y="245139"/>
            <a:ext cx="10769290" cy="596348"/>
          </a:xfrm>
        </p:spPr>
        <p:txBody>
          <a:bodyPr>
            <a:normAutofit/>
          </a:bodyPr>
          <a:lstStyle/>
          <a:p>
            <a:r>
              <a:rPr lang="en-US" b="1" dirty="0"/>
              <a:t>Sending </a:t>
            </a:r>
            <a:r>
              <a:rPr lang="en-US" b="1" dirty="0" err="1"/>
              <a:t>truckstop</a:t>
            </a:r>
            <a:r>
              <a:rPr lang="en-US" b="1" dirty="0"/>
              <a:t> tracking</a:t>
            </a:r>
          </a:p>
        </p:txBody>
      </p:sp>
      <p:sp>
        <p:nvSpPr>
          <p:cNvPr id="5" name="TextBox 4">
            <a:extLst>
              <a:ext uri="{FF2B5EF4-FFF2-40B4-BE49-F238E27FC236}">
                <a16:creationId xmlns:a16="http://schemas.microsoft.com/office/drawing/2014/main" id="{0828E0A0-5C55-4D41-B9B5-AA7A1DE4167A}"/>
              </a:ext>
            </a:extLst>
          </p:cNvPr>
          <p:cNvSpPr txBox="1"/>
          <p:nvPr/>
        </p:nvSpPr>
        <p:spPr>
          <a:xfrm>
            <a:off x="177282" y="1040784"/>
            <a:ext cx="4615543" cy="1200329"/>
          </a:xfrm>
          <a:prstGeom prst="rect">
            <a:avLst/>
          </a:prstGeom>
          <a:noFill/>
        </p:spPr>
        <p:txBody>
          <a:bodyPr wrap="square" rtlCol="0">
            <a:spAutoFit/>
          </a:bodyPr>
          <a:lstStyle/>
          <a:p>
            <a:r>
              <a:rPr lang="en-US" dirty="0"/>
              <a:t>To add more than one pick-up or delivery you can do so under ‘Additional stops’ and press the plus sign button</a:t>
            </a:r>
          </a:p>
        </p:txBody>
      </p:sp>
      <p:pic>
        <p:nvPicPr>
          <p:cNvPr id="6" name="Picture 5">
            <a:extLst>
              <a:ext uri="{FF2B5EF4-FFF2-40B4-BE49-F238E27FC236}">
                <a16:creationId xmlns:a16="http://schemas.microsoft.com/office/drawing/2014/main" id="{6DDD4822-8971-4B8B-B419-260665EB2C70}"/>
              </a:ext>
            </a:extLst>
          </p:cNvPr>
          <p:cNvPicPr>
            <a:picLocks noChangeAspect="1"/>
          </p:cNvPicPr>
          <p:nvPr/>
        </p:nvPicPr>
        <p:blipFill>
          <a:blip r:embed="rId2"/>
          <a:stretch>
            <a:fillRect/>
          </a:stretch>
        </p:blipFill>
        <p:spPr>
          <a:xfrm>
            <a:off x="4510737" y="841487"/>
            <a:ext cx="3170525" cy="2079864"/>
          </a:xfrm>
          <a:prstGeom prst="rect">
            <a:avLst/>
          </a:prstGeom>
        </p:spPr>
      </p:pic>
      <p:sp>
        <p:nvSpPr>
          <p:cNvPr id="7" name="TextBox 6">
            <a:extLst>
              <a:ext uri="{FF2B5EF4-FFF2-40B4-BE49-F238E27FC236}">
                <a16:creationId xmlns:a16="http://schemas.microsoft.com/office/drawing/2014/main" id="{23704845-421D-4CDC-A3A5-D3FC9B79201F}"/>
              </a:ext>
            </a:extLst>
          </p:cNvPr>
          <p:cNvSpPr txBox="1"/>
          <p:nvPr/>
        </p:nvSpPr>
        <p:spPr>
          <a:xfrm>
            <a:off x="3279662" y="3383770"/>
            <a:ext cx="3100971" cy="1477328"/>
          </a:xfrm>
          <a:prstGeom prst="rect">
            <a:avLst/>
          </a:prstGeom>
          <a:noFill/>
        </p:spPr>
        <p:txBody>
          <a:bodyPr wrap="square" rtlCol="0">
            <a:spAutoFit/>
          </a:bodyPr>
          <a:lstStyle/>
          <a:p>
            <a:r>
              <a:rPr lang="en-US" dirty="0"/>
              <a:t>To request the BOL at pick-up and the POD at delivery you will select the documentation required pen and get a pop-up</a:t>
            </a:r>
          </a:p>
        </p:txBody>
      </p:sp>
      <p:pic>
        <p:nvPicPr>
          <p:cNvPr id="8" name="Picture 7">
            <a:extLst>
              <a:ext uri="{FF2B5EF4-FFF2-40B4-BE49-F238E27FC236}">
                <a16:creationId xmlns:a16="http://schemas.microsoft.com/office/drawing/2014/main" id="{1982AF6D-8B19-4D60-BAEC-C93138B212E2}"/>
              </a:ext>
            </a:extLst>
          </p:cNvPr>
          <p:cNvPicPr>
            <a:picLocks noChangeAspect="1"/>
          </p:cNvPicPr>
          <p:nvPr/>
        </p:nvPicPr>
        <p:blipFill>
          <a:blip r:embed="rId3"/>
          <a:stretch>
            <a:fillRect/>
          </a:stretch>
        </p:blipFill>
        <p:spPr>
          <a:xfrm>
            <a:off x="118090" y="3031461"/>
            <a:ext cx="3100971" cy="2346006"/>
          </a:xfrm>
          <a:prstGeom prst="rect">
            <a:avLst/>
          </a:prstGeom>
        </p:spPr>
      </p:pic>
      <p:pic>
        <p:nvPicPr>
          <p:cNvPr id="9" name="Picture 8">
            <a:extLst>
              <a:ext uri="{FF2B5EF4-FFF2-40B4-BE49-F238E27FC236}">
                <a16:creationId xmlns:a16="http://schemas.microsoft.com/office/drawing/2014/main" id="{FC3DE9FC-96E6-4E93-9A86-D856DFC2AC33}"/>
              </a:ext>
            </a:extLst>
          </p:cNvPr>
          <p:cNvPicPr>
            <a:picLocks noChangeAspect="1"/>
          </p:cNvPicPr>
          <p:nvPr/>
        </p:nvPicPr>
        <p:blipFill>
          <a:blip r:embed="rId4"/>
          <a:stretch>
            <a:fillRect/>
          </a:stretch>
        </p:blipFill>
        <p:spPr>
          <a:xfrm>
            <a:off x="8470785" y="3525983"/>
            <a:ext cx="2778240" cy="2997864"/>
          </a:xfrm>
          <a:prstGeom prst="rect">
            <a:avLst/>
          </a:prstGeom>
        </p:spPr>
      </p:pic>
      <p:sp>
        <p:nvSpPr>
          <p:cNvPr id="11" name="TextBox 10">
            <a:extLst>
              <a:ext uri="{FF2B5EF4-FFF2-40B4-BE49-F238E27FC236}">
                <a16:creationId xmlns:a16="http://schemas.microsoft.com/office/drawing/2014/main" id="{84A93132-0904-4842-9CA1-9B3EE110AAEE}"/>
              </a:ext>
            </a:extLst>
          </p:cNvPr>
          <p:cNvSpPr txBox="1"/>
          <p:nvPr/>
        </p:nvSpPr>
        <p:spPr>
          <a:xfrm>
            <a:off x="4830148" y="5323518"/>
            <a:ext cx="3640637" cy="1200329"/>
          </a:xfrm>
          <a:prstGeom prst="rect">
            <a:avLst/>
          </a:prstGeom>
          <a:noFill/>
        </p:spPr>
        <p:txBody>
          <a:bodyPr wrap="square" rtlCol="0">
            <a:spAutoFit/>
          </a:bodyPr>
          <a:lstStyle/>
          <a:p>
            <a:r>
              <a:rPr lang="en-US" dirty="0"/>
              <a:t>Check the Bill of Lading for the departed shipper document</a:t>
            </a:r>
          </a:p>
          <a:p>
            <a:r>
              <a:rPr lang="en-US" dirty="0"/>
              <a:t>Check the Proof of Delivery for the Empty document</a:t>
            </a:r>
          </a:p>
        </p:txBody>
      </p:sp>
    </p:spTree>
    <p:extLst>
      <p:ext uri="{BB962C8B-B14F-4D97-AF65-F5344CB8AC3E}">
        <p14:creationId xmlns:p14="http://schemas.microsoft.com/office/powerpoint/2010/main" val="2270198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5CA94C-010F-4AC9-8C84-BD4FDA609789}"/>
              </a:ext>
            </a:extLst>
          </p:cNvPr>
          <p:cNvSpPr>
            <a:spLocks noGrp="1"/>
          </p:cNvSpPr>
          <p:nvPr>
            <p:ph type="title"/>
          </p:nvPr>
        </p:nvSpPr>
        <p:spPr>
          <a:xfrm>
            <a:off x="250163" y="245139"/>
            <a:ext cx="10769290" cy="596348"/>
          </a:xfrm>
        </p:spPr>
        <p:txBody>
          <a:bodyPr>
            <a:normAutofit/>
          </a:bodyPr>
          <a:lstStyle/>
          <a:p>
            <a:r>
              <a:rPr lang="en-US" b="1" dirty="0"/>
              <a:t>Sending </a:t>
            </a:r>
            <a:r>
              <a:rPr lang="en-US" b="1" dirty="0" err="1"/>
              <a:t>truckstop</a:t>
            </a:r>
            <a:r>
              <a:rPr lang="en-US" b="1" dirty="0"/>
              <a:t> tracking</a:t>
            </a:r>
          </a:p>
        </p:txBody>
      </p:sp>
      <p:pic>
        <p:nvPicPr>
          <p:cNvPr id="5" name="Picture 4">
            <a:extLst>
              <a:ext uri="{FF2B5EF4-FFF2-40B4-BE49-F238E27FC236}">
                <a16:creationId xmlns:a16="http://schemas.microsoft.com/office/drawing/2014/main" id="{1B641A87-F136-4F67-BD4D-38D517137D5B}"/>
              </a:ext>
            </a:extLst>
          </p:cNvPr>
          <p:cNvPicPr>
            <a:picLocks noChangeAspect="1"/>
          </p:cNvPicPr>
          <p:nvPr/>
        </p:nvPicPr>
        <p:blipFill>
          <a:blip r:embed="rId2"/>
          <a:stretch>
            <a:fillRect/>
          </a:stretch>
        </p:blipFill>
        <p:spPr>
          <a:xfrm>
            <a:off x="5707751" y="981448"/>
            <a:ext cx="5311702" cy="3726448"/>
          </a:xfrm>
          <a:prstGeom prst="rect">
            <a:avLst/>
          </a:prstGeom>
        </p:spPr>
      </p:pic>
      <p:sp>
        <p:nvSpPr>
          <p:cNvPr id="6" name="TextBox 5">
            <a:extLst>
              <a:ext uri="{FF2B5EF4-FFF2-40B4-BE49-F238E27FC236}">
                <a16:creationId xmlns:a16="http://schemas.microsoft.com/office/drawing/2014/main" id="{5DBD7D04-E316-49AD-8CAC-F8452E27339E}"/>
              </a:ext>
            </a:extLst>
          </p:cNvPr>
          <p:cNvSpPr txBox="1"/>
          <p:nvPr/>
        </p:nvSpPr>
        <p:spPr>
          <a:xfrm>
            <a:off x="74645" y="1269989"/>
            <a:ext cx="4572000" cy="5355312"/>
          </a:xfrm>
          <a:prstGeom prst="rect">
            <a:avLst/>
          </a:prstGeom>
          <a:noFill/>
        </p:spPr>
        <p:txBody>
          <a:bodyPr wrap="square" rtlCol="0">
            <a:spAutoFit/>
          </a:bodyPr>
          <a:lstStyle/>
          <a:p>
            <a:r>
              <a:rPr lang="en-US" dirty="0"/>
              <a:t>Enter your email</a:t>
            </a:r>
          </a:p>
          <a:p>
            <a:r>
              <a:rPr lang="en-US" dirty="0"/>
              <a:t>Select ‘Email Notifications’</a:t>
            </a:r>
          </a:p>
          <a:p>
            <a:r>
              <a:rPr lang="en-US" dirty="0"/>
              <a:t>De-select all Notifications</a:t>
            </a:r>
          </a:p>
          <a:p>
            <a:r>
              <a:rPr lang="en-US" dirty="0"/>
              <a:t>Check boxes for:</a:t>
            </a:r>
          </a:p>
          <a:p>
            <a:r>
              <a:rPr lang="en-US" dirty="0"/>
              <a:t>Accepted</a:t>
            </a:r>
          </a:p>
          <a:p>
            <a:r>
              <a:rPr lang="en-US" dirty="0"/>
              <a:t>Declined</a:t>
            </a:r>
          </a:p>
          <a:p>
            <a:r>
              <a:rPr lang="en-US" dirty="0"/>
              <a:t>A document has been added</a:t>
            </a:r>
          </a:p>
          <a:p>
            <a:r>
              <a:rPr lang="en-US" dirty="0"/>
              <a:t>Driver has disabled GPS on active load</a:t>
            </a:r>
          </a:p>
          <a:p>
            <a:endParaRPr lang="en-US" dirty="0"/>
          </a:p>
          <a:p>
            <a:r>
              <a:rPr lang="en-US" dirty="0"/>
              <a:t>Select submit</a:t>
            </a:r>
          </a:p>
          <a:p>
            <a:endParaRPr lang="en-US" dirty="0"/>
          </a:p>
          <a:p>
            <a:r>
              <a:rPr lang="en-US" dirty="0"/>
              <a:t>You will get an email when the driver has accepted the tracking. If the dispatcher calls and says the driver accepted the tracking and you did not get an email you can search the load by opening the ‘Search” tab and typing the Beemac order number in the search field.</a:t>
            </a:r>
          </a:p>
        </p:txBody>
      </p:sp>
      <p:pic>
        <p:nvPicPr>
          <p:cNvPr id="7" name="Picture 6">
            <a:extLst>
              <a:ext uri="{FF2B5EF4-FFF2-40B4-BE49-F238E27FC236}">
                <a16:creationId xmlns:a16="http://schemas.microsoft.com/office/drawing/2014/main" id="{1D27D29F-BDF3-446E-A110-E5ECA0BAB449}"/>
              </a:ext>
            </a:extLst>
          </p:cNvPr>
          <p:cNvPicPr>
            <a:picLocks noChangeAspect="1"/>
          </p:cNvPicPr>
          <p:nvPr/>
        </p:nvPicPr>
        <p:blipFill>
          <a:blip r:embed="rId3"/>
          <a:stretch>
            <a:fillRect/>
          </a:stretch>
        </p:blipFill>
        <p:spPr>
          <a:xfrm>
            <a:off x="5707750" y="4756678"/>
            <a:ext cx="5384645" cy="1964599"/>
          </a:xfrm>
          <a:prstGeom prst="rect">
            <a:avLst/>
          </a:prstGeom>
        </p:spPr>
      </p:pic>
    </p:spTree>
    <p:extLst>
      <p:ext uri="{BB962C8B-B14F-4D97-AF65-F5344CB8AC3E}">
        <p14:creationId xmlns:p14="http://schemas.microsoft.com/office/powerpoint/2010/main" val="249340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C706BD-1360-4201-8622-CAB242F367B4}"/>
              </a:ext>
            </a:extLst>
          </p:cNvPr>
          <p:cNvSpPr>
            <a:spLocks noGrp="1"/>
          </p:cNvSpPr>
          <p:nvPr>
            <p:ph type="title"/>
          </p:nvPr>
        </p:nvSpPr>
        <p:spPr>
          <a:xfrm>
            <a:off x="250163" y="245139"/>
            <a:ext cx="9905998" cy="596348"/>
          </a:xfrm>
        </p:spPr>
        <p:txBody>
          <a:bodyPr/>
          <a:lstStyle/>
          <a:p>
            <a:r>
              <a:rPr lang="en-US" b="1" dirty="0"/>
              <a:t>Brokerage planning</a:t>
            </a:r>
          </a:p>
        </p:txBody>
      </p:sp>
      <p:sp>
        <p:nvSpPr>
          <p:cNvPr id="5" name="TextBox 4">
            <a:extLst>
              <a:ext uri="{FF2B5EF4-FFF2-40B4-BE49-F238E27FC236}">
                <a16:creationId xmlns:a16="http://schemas.microsoft.com/office/drawing/2014/main" id="{8244C4A9-3379-48FD-88AE-2D2E79697E87}"/>
              </a:ext>
            </a:extLst>
          </p:cNvPr>
          <p:cNvSpPr txBox="1"/>
          <p:nvPr/>
        </p:nvSpPr>
        <p:spPr>
          <a:xfrm>
            <a:off x="250163" y="841487"/>
            <a:ext cx="11235656" cy="923330"/>
          </a:xfrm>
          <a:prstGeom prst="rect">
            <a:avLst/>
          </a:prstGeom>
          <a:noFill/>
        </p:spPr>
        <p:txBody>
          <a:bodyPr wrap="square" rtlCol="0">
            <a:spAutoFit/>
          </a:bodyPr>
          <a:lstStyle/>
          <a:p>
            <a:r>
              <a:rPr lang="en-US" dirty="0"/>
              <a:t>After a load has been built and put into brokerage planning you will then work on the load out of this screen. Brokerage planning is the most useful, versatile screen in McLeod. I recommend having this screen open at all times as we do everything off this screen. </a:t>
            </a:r>
          </a:p>
        </p:txBody>
      </p:sp>
      <p:pic>
        <p:nvPicPr>
          <p:cNvPr id="6" name="Picture 5">
            <a:extLst>
              <a:ext uri="{FF2B5EF4-FFF2-40B4-BE49-F238E27FC236}">
                <a16:creationId xmlns:a16="http://schemas.microsoft.com/office/drawing/2014/main" id="{689A66EB-1554-4BE4-928A-EB51D37CC76A}"/>
              </a:ext>
            </a:extLst>
          </p:cNvPr>
          <p:cNvPicPr>
            <a:picLocks noChangeAspect="1"/>
          </p:cNvPicPr>
          <p:nvPr/>
        </p:nvPicPr>
        <p:blipFill>
          <a:blip r:embed="rId2"/>
          <a:stretch>
            <a:fillRect/>
          </a:stretch>
        </p:blipFill>
        <p:spPr>
          <a:xfrm>
            <a:off x="250163" y="2021747"/>
            <a:ext cx="8184930" cy="4429241"/>
          </a:xfrm>
          <a:prstGeom prst="rect">
            <a:avLst/>
          </a:prstGeom>
        </p:spPr>
      </p:pic>
      <p:sp>
        <p:nvSpPr>
          <p:cNvPr id="7" name="TextBox 6">
            <a:extLst>
              <a:ext uri="{FF2B5EF4-FFF2-40B4-BE49-F238E27FC236}">
                <a16:creationId xmlns:a16="http://schemas.microsoft.com/office/drawing/2014/main" id="{2FA83535-CEA6-4CEF-882C-D6709915E73F}"/>
              </a:ext>
            </a:extLst>
          </p:cNvPr>
          <p:cNvSpPr txBox="1"/>
          <p:nvPr/>
        </p:nvSpPr>
        <p:spPr>
          <a:xfrm>
            <a:off x="8669965" y="2666706"/>
            <a:ext cx="2972392" cy="3139321"/>
          </a:xfrm>
          <a:prstGeom prst="rect">
            <a:avLst/>
          </a:prstGeom>
          <a:noFill/>
        </p:spPr>
        <p:txBody>
          <a:bodyPr wrap="square" rtlCol="0">
            <a:spAutoFit/>
          </a:bodyPr>
          <a:lstStyle/>
          <a:p>
            <a:r>
              <a:rPr lang="en-US" dirty="0"/>
              <a:t>In brokerage planning you will sell loads, cover loads, call out on trucks, search open freight, confirm pick-up and delivery, dispatch, and send rate confirmations. Every where you click on this screen opens a new pop-up that does something different.</a:t>
            </a:r>
          </a:p>
        </p:txBody>
      </p:sp>
    </p:spTree>
    <p:extLst>
      <p:ext uri="{BB962C8B-B14F-4D97-AF65-F5344CB8AC3E}">
        <p14:creationId xmlns:p14="http://schemas.microsoft.com/office/powerpoint/2010/main" val="3522286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13BDCA-DE61-4DAA-B938-26595CA5C57F}"/>
              </a:ext>
            </a:extLst>
          </p:cNvPr>
          <p:cNvSpPr>
            <a:spLocks noGrp="1"/>
          </p:cNvSpPr>
          <p:nvPr>
            <p:ph type="title"/>
          </p:nvPr>
        </p:nvSpPr>
        <p:spPr>
          <a:xfrm>
            <a:off x="250163" y="245139"/>
            <a:ext cx="10769290" cy="596348"/>
          </a:xfrm>
        </p:spPr>
        <p:txBody>
          <a:bodyPr>
            <a:normAutofit/>
          </a:bodyPr>
          <a:lstStyle/>
          <a:p>
            <a:r>
              <a:rPr lang="en-US" b="1" dirty="0"/>
              <a:t>Sending a rate confirmation</a:t>
            </a:r>
          </a:p>
        </p:txBody>
      </p:sp>
      <p:sp>
        <p:nvSpPr>
          <p:cNvPr id="5" name="TextBox 4">
            <a:extLst>
              <a:ext uri="{FF2B5EF4-FFF2-40B4-BE49-F238E27FC236}">
                <a16:creationId xmlns:a16="http://schemas.microsoft.com/office/drawing/2014/main" id="{77CB29D0-2C96-4877-A060-36CD436909A7}"/>
              </a:ext>
            </a:extLst>
          </p:cNvPr>
          <p:cNvSpPr txBox="1"/>
          <p:nvPr/>
        </p:nvSpPr>
        <p:spPr>
          <a:xfrm>
            <a:off x="4122575" y="1756323"/>
            <a:ext cx="3946849" cy="4524315"/>
          </a:xfrm>
          <a:prstGeom prst="rect">
            <a:avLst/>
          </a:prstGeom>
          <a:noFill/>
        </p:spPr>
        <p:txBody>
          <a:bodyPr wrap="square" rtlCol="0">
            <a:spAutoFit/>
          </a:bodyPr>
          <a:lstStyle/>
          <a:p>
            <a:r>
              <a:rPr lang="en-US" dirty="0"/>
              <a:t>After tracking is accepted a rate confirmation can be sent.</a:t>
            </a:r>
          </a:p>
          <a:p>
            <a:endParaRPr lang="en-US" dirty="0"/>
          </a:p>
          <a:p>
            <a:r>
              <a:rPr lang="en-US" dirty="0"/>
              <a:t>You can do this four ways:</a:t>
            </a:r>
          </a:p>
          <a:p>
            <a:r>
              <a:rPr lang="en-US" dirty="0"/>
              <a:t> in Brokerage planning using the ‘Send Confirmation’ button</a:t>
            </a:r>
          </a:p>
          <a:p>
            <a:endParaRPr lang="en-US" dirty="0"/>
          </a:p>
          <a:p>
            <a:r>
              <a:rPr lang="en-US" dirty="0"/>
              <a:t>By double clicking on the ‘Brokerage Status’ of a load</a:t>
            </a:r>
          </a:p>
          <a:p>
            <a:endParaRPr lang="en-US" dirty="0"/>
          </a:p>
          <a:p>
            <a:r>
              <a:rPr lang="en-US" dirty="0"/>
              <a:t>By opening the load in order entry and selecting the ‘Carrier Dispatch’ button.</a:t>
            </a:r>
          </a:p>
          <a:p>
            <a:endParaRPr lang="en-US" dirty="0"/>
          </a:p>
          <a:p>
            <a:r>
              <a:rPr lang="en-US" dirty="0"/>
              <a:t>By clicking on the ‘Dispatch’ button in Brokerage Planning</a:t>
            </a:r>
          </a:p>
        </p:txBody>
      </p:sp>
      <p:pic>
        <p:nvPicPr>
          <p:cNvPr id="6" name="Picture 5">
            <a:extLst>
              <a:ext uri="{FF2B5EF4-FFF2-40B4-BE49-F238E27FC236}">
                <a16:creationId xmlns:a16="http://schemas.microsoft.com/office/drawing/2014/main" id="{C1A00805-DACA-4EFF-95BC-C5E8B81B5731}"/>
              </a:ext>
            </a:extLst>
          </p:cNvPr>
          <p:cNvPicPr>
            <a:picLocks noChangeAspect="1"/>
          </p:cNvPicPr>
          <p:nvPr/>
        </p:nvPicPr>
        <p:blipFill>
          <a:blip r:embed="rId2"/>
          <a:stretch>
            <a:fillRect/>
          </a:stretch>
        </p:blipFill>
        <p:spPr>
          <a:xfrm>
            <a:off x="136435" y="1905835"/>
            <a:ext cx="3756843" cy="1523165"/>
          </a:xfrm>
          <a:prstGeom prst="rect">
            <a:avLst/>
          </a:prstGeom>
        </p:spPr>
      </p:pic>
      <p:pic>
        <p:nvPicPr>
          <p:cNvPr id="7" name="Picture 6">
            <a:extLst>
              <a:ext uri="{FF2B5EF4-FFF2-40B4-BE49-F238E27FC236}">
                <a16:creationId xmlns:a16="http://schemas.microsoft.com/office/drawing/2014/main" id="{00AB13C0-CB9C-4BA6-A25D-486415E2F16E}"/>
              </a:ext>
            </a:extLst>
          </p:cNvPr>
          <p:cNvPicPr>
            <a:picLocks noChangeAspect="1"/>
          </p:cNvPicPr>
          <p:nvPr/>
        </p:nvPicPr>
        <p:blipFill>
          <a:blip r:embed="rId3"/>
          <a:stretch>
            <a:fillRect/>
          </a:stretch>
        </p:blipFill>
        <p:spPr>
          <a:xfrm>
            <a:off x="8196988" y="1905835"/>
            <a:ext cx="3713537" cy="1523165"/>
          </a:xfrm>
          <a:prstGeom prst="rect">
            <a:avLst/>
          </a:prstGeom>
        </p:spPr>
      </p:pic>
      <p:pic>
        <p:nvPicPr>
          <p:cNvPr id="8" name="Picture 7">
            <a:extLst>
              <a:ext uri="{FF2B5EF4-FFF2-40B4-BE49-F238E27FC236}">
                <a16:creationId xmlns:a16="http://schemas.microsoft.com/office/drawing/2014/main" id="{70623EA5-68FD-40E8-9224-1AB9C3CB1DA5}"/>
              </a:ext>
            </a:extLst>
          </p:cNvPr>
          <p:cNvPicPr>
            <a:picLocks noChangeAspect="1"/>
          </p:cNvPicPr>
          <p:nvPr/>
        </p:nvPicPr>
        <p:blipFill>
          <a:blip r:embed="rId4"/>
          <a:stretch>
            <a:fillRect/>
          </a:stretch>
        </p:blipFill>
        <p:spPr>
          <a:xfrm>
            <a:off x="355568" y="4142657"/>
            <a:ext cx="2925169" cy="1523165"/>
          </a:xfrm>
          <a:prstGeom prst="rect">
            <a:avLst/>
          </a:prstGeom>
        </p:spPr>
      </p:pic>
      <p:pic>
        <p:nvPicPr>
          <p:cNvPr id="15" name="Picture 14">
            <a:extLst>
              <a:ext uri="{FF2B5EF4-FFF2-40B4-BE49-F238E27FC236}">
                <a16:creationId xmlns:a16="http://schemas.microsoft.com/office/drawing/2014/main" id="{FE9B0816-9D6C-4CAA-8115-22827D9E7B2A}"/>
              </a:ext>
            </a:extLst>
          </p:cNvPr>
          <p:cNvPicPr>
            <a:picLocks noChangeAspect="1"/>
          </p:cNvPicPr>
          <p:nvPr/>
        </p:nvPicPr>
        <p:blipFill>
          <a:blip r:embed="rId5"/>
          <a:stretch>
            <a:fillRect/>
          </a:stretch>
        </p:blipFill>
        <p:spPr>
          <a:xfrm>
            <a:off x="8002163" y="5373146"/>
            <a:ext cx="4103186" cy="1332453"/>
          </a:xfrm>
          <a:prstGeom prst="rect">
            <a:avLst/>
          </a:prstGeom>
        </p:spPr>
      </p:pic>
      <p:cxnSp>
        <p:nvCxnSpPr>
          <p:cNvPr id="17" name="Straight Arrow Connector 16">
            <a:extLst>
              <a:ext uri="{FF2B5EF4-FFF2-40B4-BE49-F238E27FC236}">
                <a16:creationId xmlns:a16="http://schemas.microsoft.com/office/drawing/2014/main" id="{26C37ABD-C12C-46D4-A604-AA26F48C8F21}"/>
              </a:ext>
            </a:extLst>
          </p:cNvPr>
          <p:cNvCxnSpPr>
            <a:cxnSpLocks/>
          </p:cNvCxnSpPr>
          <p:nvPr/>
        </p:nvCxnSpPr>
        <p:spPr>
          <a:xfrm flipV="1">
            <a:off x="7405511" y="5665822"/>
            <a:ext cx="1122669" cy="22697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3036E48-7965-4505-A713-E5B8A0072FCC}"/>
              </a:ext>
            </a:extLst>
          </p:cNvPr>
          <p:cNvCxnSpPr/>
          <p:nvPr/>
        </p:nvCxnSpPr>
        <p:spPr>
          <a:xfrm flipV="1">
            <a:off x="7203233" y="3293706"/>
            <a:ext cx="3470987" cy="63448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781523C-B92B-4FF0-B044-FB6B89482D8F}"/>
              </a:ext>
            </a:extLst>
          </p:cNvPr>
          <p:cNvCxnSpPr/>
          <p:nvPr/>
        </p:nvCxnSpPr>
        <p:spPr>
          <a:xfrm flipH="1" flipV="1">
            <a:off x="709127" y="4711959"/>
            <a:ext cx="3413448" cy="2789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B7B507F-33BE-481C-847B-3B13AAAB1A66}"/>
              </a:ext>
            </a:extLst>
          </p:cNvPr>
          <p:cNvCxnSpPr/>
          <p:nvPr/>
        </p:nvCxnSpPr>
        <p:spPr>
          <a:xfrm flipH="1" flipV="1">
            <a:off x="1418253" y="2108718"/>
            <a:ext cx="2704322" cy="9330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710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D40540-47F3-427B-8756-8936A0DE9A9B}"/>
              </a:ext>
            </a:extLst>
          </p:cNvPr>
          <p:cNvSpPr>
            <a:spLocks noGrp="1"/>
          </p:cNvSpPr>
          <p:nvPr>
            <p:ph type="title"/>
          </p:nvPr>
        </p:nvSpPr>
        <p:spPr>
          <a:xfrm>
            <a:off x="250163" y="245139"/>
            <a:ext cx="10769290" cy="596348"/>
          </a:xfrm>
        </p:spPr>
        <p:txBody>
          <a:bodyPr>
            <a:normAutofit/>
          </a:bodyPr>
          <a:lstStyle/>
          <a:p>
            <a:r>
              <a:rPr lang="en-US" b="1" dirty="0"/>
              <a:t>Sending a rate confirmation</a:t>
            </a:r>
          </a:p>
        </p:txBody>
      </p:sp>
      <p:sp>
        <p:nvSpPr>
          <p:cNvPr id="6" name="TextBox 5">
            <a:extLst>
              <a:ext uri="{FF2B5EF4-FFF2-40B4-BE49-F238E27FC236}">
                <a16:creationId xmlns:a16="http://schemas.microsoft.com/office/drawing/2014/main" id="{EF172AF3-3ED6-4A42-8580-2AF83B2DFE64}"/>
              </a:ext>
            </a:extLst>
          </p:cNvPr>
          <p:cNvSpPr txBox="1"/>
          <p:nvPr/>
        </p:nvSpPr>
        <p:spPr>
          <a:xfrm>
            <a:off x="143070" y="841487"/>
            <a:ext cx="3946849" cy="5632311"/>
          </a:xfrm>
          <a:prstGeom prst="rect">
            <a:avLst/>
          </a:prstGeom>
          <a:noFill/>
        </p:spPr>
        <p:txBody>
          <a:bodyPr wrap="square" rtlCol="0">
            <a:spAutoFit/>
          </a:bodyPr>
          <a:lstStyle/>
          <a:p>
            <a:r>
              <a:rPr lang="en-US" dirty="0"/>
              <a:t>Any one of those ways will take you to the dispatch screen. In the dispatch screen you will enter the carrier code in the ‘Carrier’ field. This can be there MC/DOT number or  different code depending on who sent them up. If their MC/DOT doe not pull up the carrier you can also search by carrier name by clicking on the magnifying glass. Next you will verify the dispatch name, number, and email. You can change to a different dispatcher in the system by clicking on the magnifying glass.</a:t>
            </a:r>
          </a:p>
          <a:p>
            <a:r>
              <a:rPr lang="en-US" dirty="0"/>
              <a:t>Under the ‘Rates’ section you will select ‘Flat’ under Pay Method and then enter the carrier rate in the ‘Rate’ field.</a:t>
            </a:r>
          </a:p>
        </p:txBody>
      </p:sp>
      <mc:AlternateContent xmlns:mc="http://schemas.openxmlformats.org/markup-compatibility/2006">
        <mc:Choice xmlns:p14="http://schemas.microsoft.com/office/powerpoint/2010/main" Requires="p14">
          <p:contentPart p14:bwMode="auto" r:id="rId2">
            <p14:nvContentPartPr>
              <p14:cNvPr id="9" name="Ink 8">
                <a:extLst>
                  <a:ext uri="{FF2B5EF4-FFF2-40B4-BE49-F238E27FC236}">
                    <a16:creationId xmlns:a16="http://schemas.microsoft.com/office/drawing/2014/main" id="{8A5D862F-21E1-492B-A94B-F70CB8C923B3}"/>
                  </a:ext>
                </a:extLst>
              </p14:cNvPr>
              <p14:cNvContentPartPr/>
              <p14:nvPr/>
            </p14:nvContentPartPr>
            <p14:xfrm>
              <a:off x="4646476" y="121283"/>
              <a:ext cx="360" cy="360"/>
            </p14:xfrm>
          </p:contentPart>
        </mc:Choice>
        <mc:Fallback>
          <p:pic>
            <p:nvPicPr>
              <p:cNvPr id="9" name="Ink 8">
                <a:extLst>
                  <a:ext uri="{FF2B5EF4-FFF2-40B4-BE49-F238E27FC236}">
                    <a16:creationId xmlns:a16="http://schemas.microsoft.com/office/drawing/2014/main" id="{8A5D862F-21E1-492B-A94B-F70CB8C923B3}"/>
                  </a:ext>
                </a:extLst>
              </p:cNvPr>
              <p:cNvPicPr/>
              <p:nvPr/>
            </p:nvPicPr>
            <p:blipFill>
              <a:blip r:embed="rId3"/>
              <a:stretch>
                <a:fillRect/>
              </a:stretch>
            </p:blipFill>
            <p:spPr>
              <a:xfrm>
                <a:off x="4615156" y="58283"/>
                <a:ext cx="63000" cy="126000"/>
              </a:xfrm>
              <a:prstGeom prst="rect">
                <a:avLst/>
              </a:prstGeom>
            </p:spPr>
          </p:pic>
        </mc:Fallback>
      </mc:AlternateContent>
      <p:sp>
        <p:nvSpPr>
          <p:cNvPr id="10" name="TextBox 9">
            <a:extLst>
              <a:ext uri="{FF2B5EF4-FFF2-40B4-BE49-F238E27FC236}">
                <a16:creationId xmlns:a16="http://schemas.microsoft.com/office/drawing/2014/main" id="{5D8004C4-F593-4391-861B-FB1BF22997EA}"/>
              </a:ext>
            </a:extLst>
          </p:cNvPr>
          <p:cNvSpPr txBox="1"/>
          <p:nvPr/>
        </p:nvSpPr>
        <p:spPr>
          <a:xfrm>
            <a:off x="5252205" y="6109664"/>
            <a:ext cx="6282611" cy="646331"/>
          </a:xfrm>
          <a:prstGeom prst="rect">
            <a:avLst/>
          </a:prstGeom>
          <a:noFill/>
        </p:spPr>
        <p:txBody>
          <a:bodyPr wrap="square" rtlCol="0">
            <a:spAutoFit/>
          </a:bodyPr>
          <a:lstStyle/>
          <a:p>
            <a:r>
              <a:rPr lang="en-US" dirty="0"/>
              <a:t>You will also enter the Driver name and phone number in this screen. </a:t>
            </a:r>
          </a:p>
        </p:txBody>
      </p:sp>
      <p:pic>
        <p:nvPicPr>
          <p:cNvPr id="11" name="Picture 10">
            <a:extLst>
              <a:ext uri="{FF2B5EF4-FFF2-40B4-BE49-F238E27FC236}">
                <a16:creationId xmlns:a16="http://schemas.microsoft.com/office/drawing/2014/main" id="{FE8E16A4-AD6E-4E9C-B818-3DBD8E122280}"/>
              </a:ext>
            </a:extLst>
          </p:cNvPr>
          <p:cNvPicPr>
            <a:picLocks noChangeAspect="1"/>
          </p:cNvPicPr>
          <p:nvPr/>
        </p:nvPicPr>
        <p:blipFill>
          <a:blip r:embed="rId4"/>
          <a:stretch>
            <a:fillRect/>
          </a:stretch>
        </p:blipFill>
        <p:spPr>
          <a:xfrm>
            <a:off x="4845185" y="720188"/>
            <a:ext cx="7096652" cy="5027313"/>
          </a:xfrm>
          <a:prstGeom prst="rect">
            <a:avLst/>
          </a:prstGeom>
        </p:spPr>
      </p:pic>
      <p:cxnSp>
        <p:nvCxnSpPr>
          <p:cNvPr id="13" name="Straight Arrow Connector 12">
            <a:extLst>
              <a:ext uri="{FF2B5EF4-FFF2-40B4-BE49-F238E27FC236}">
                <a16:creationId xmlns:a16="http://schemas.microsoft.com/office/drawing/2014/main" id="{B34DD786-3056-4368-A8FF-76B604C8BB50}"/>
              </a:ext>
            </a:extLst>
          </p:cNvPr>
          <p:cNvCxnSpPr>
            <a:cxnSpLocks/>
          </p:cNvCxnSpPr>
          <p:nvPr/>
        </p:nvCxnSpPr>
        <p:spPr>
          <a:xfrm flipH="1" flipV="1">
            <a:off x="7595118" y="1810139"/>
            <a:ext cx="111967" cy="43144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571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1D40540-47F3-427B-8756-8936A0DE9A9B}"/>
              </a:ext>
            </a:extLst>
          </p:cNvPr>
          <p:cNvSpPr>
            <a:spLocks noGrp="1"/>
          </p:cNvSpPr>
          <p:nvPr>
            <p:ph type="title"/>
          </p:nvPr>
        </p:nvSpPr>
        <p:spPr>
          <a:xfrm>
            <a:off x="250163" y="245139"/>
            <a:ext cx="10769290" cy="596348"/>
          </a:xfrm>
        </p:spPr>
        <p:txBody>
          <a:bodyPr>
            <a:normAutofit/>
          </a:bodyPr>
          <a:lstStyle/>
          <a:p>
            <a:r>
              <a:rPr lang="en-US" b="1" dirty="0"/>
              <a:t>Sending a rate confirmation</a:t>
            </a:r>
          </a:p>
        </p:txBody>
      </p:sp>
      <p:sp>
        <p:nvSpPr>
          <p:cNvPr id="6" name="TextBox 5">
            <a:extLst>
              <a:ext uri="{FF2B5EF4-FFF2-40B4-BE49-F238E27FC236}">
                <a16:creationId xmlns:a16="http://schemas.microsoft.com/office/drawing/2014/main" id="{EF172AF3-3ED6-4A42-8580-2AF83B2DFE64}"/>
              </a:ext>
            </a:extLst>
          </p:cNvPr>
          <p:cNvSpPr txBox="1"/>
          <p:nvPr/>
        </p:nvSpPr>
        <p:spPr>
          <a:xfrm>
            <a:off x="398798" y="1326910"/>
            <a:ext cx="3946849" cy="4801314"/>
          </a:xfrm>
          <a:prstGeom prst="rect">
            <a:avLst/>
          </a:prstGeom>
          <a:noFill/>
        </p:spPr>
        <p:txBody>
          <a:bodyPr wrap="square" rtlCol="0">
            <a:spAutoFit/>
          </a:bodyPr>
          <a:lstStyle/>
          <a:p>
            <a:r>
              <a:rPr lang="en-US" dirty="0"/>
              <a:t>After you have entered and verified all your information you will select the ‘Confirm’ button at the top of the screen. This will prompt a pop-up for the way in which the rate con is sent. De-select the ‘Print’ field and select ‘Email.’</a:t>
            </a:r>
          </a:p>
          <a:p>
            <a:endParaRPr lang="en-US" dirty="0"/>
          </a:p>
          <a:p>
            <a:r>
              <a:rPr lang="en-US" dirty="0"/>
              <a:t>Select ‘OK’ at the bottom of the screen and this will open an email. Always, thank them for their business and CC the appropriate people.</a:t>
            </a:r>
          </a:p>
          <a:p>
            <a:endParaRPr lang="en-US" dirty="0"/>
          </a:p>
          <a:p>
            <a:r>
              <a:rPr lang="en-US" dirty="0"/>
              <a:t>This changes the load status to ‘COVERED’</a:t>
            </a:r>
          </a:p>
        </p:txBody>
      </p:sp>
      <p:pic>
        <p:nvPicPr>
          <p:cNvPr id="2" name="Picture 1">
            <a:extLst>
              <a:ext uri="{FF2B5EF4-FFF2-40B4-BE49-F238E27FC236}">
                <a16:creationId xmlns:a16="http://schemas.microsoft.com/office/drawing/2014/main" id="{6347F3E3-1484-47F2-B521-39D0AE219723}"/>
              </a:ext>
            </a:extLst>
          </p:cNvPr>
          <p:cNvPicPr>
            <a:picLocks noChangeAspect="1"/>
          </p:cNvPicPr>
          <p:nvPr/>
        </p:nvPicPr>
        <p:blipFill>
          <a:blip r:embed="rId2"/>
          <a:stretch>
            <a:fillRect/>
          </a:stretch>
        </p:blipFill>
        <p:spPr>
          <a:xfrm>
            <a:off x="4803098" y="1326910"/>
            <a:ext cx="6612026" cy="4690533"/>
          </a:xfrm>
          <a:prstGeom prst="rect">
            <a:avLst/>
          </a:prstGeom>
        </p:spPr>
      </p:pic>
    </p:spTree>
    <p:extLst>
      <p:ext uri="{BB962C8B-B14F-4D97-AF65-F5344CB8AC3E}">
        <p14:creationId xmlns:p14="http://schemas.microsoft.com/office/powerpoint/2010/main" val="350046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806DE6-1B47-4913-9FD9-DC985B5581F3}"/>
              </a:ext>
            </a:extLst>
          </p:cNvPr>
          <p:cNvSpPr>
            <a:spLocks noGrp="1"/>
          </p:cNvSpPr>
          <p:nvPr>
            <p:ph type="title"/>
          </p:nvPr>
        </p:nvSpPr>
        <p:spPr>
          <a:xfrm>
            <a:off x="250163" y="245139"/>
            <a:ext cx="10769290" cy="596348"/>
          </a:xfrm>
        </p:spPr>
        <p:txBody>
          <a:bodyPr>
            <a:normAutofit/>
          </a:bodyPr>
          <a:lstStyle/>
          <a:p>
            <a:r>
              <a:rPr lang="en-US" b="1" dirty="0"/>
              <a:t>Tracking a load</a:t>
            </a:r>
          </a:p>
        </p:txBody>
      </p:sp>
      <p:sp>
        <p:nvSpPr>
          <p:cNvPr id="5" name="TextBox 4">
            <a:extLst>
              <a:ext uri="{FF2B5EF4-FFF2-40B4-BE49-F238E27FC236}">
                <a16:creationId xmlns:a16="http://schemas.microsoft.com/office/drawing/2014/main" id="{701AA624-57D6-4537-B961-9526B5D17D53}"/>
              </a:ext>
            </a:extLst>
          </p:cNvPr>
          <p:cNvSpPr txBox="1"/>
          <p:nvPr/>
        </p:nvSpPr>
        <p:spPr>
          <a:xfrm>
            <a:off x="352145" y="1019001"/>
            <a:ext cx="11171161" cy="5355312"/>
          </a:xfrm>
          <a:prstGeom prst="rect">
            <a:avLst/>
          </a:prstGeom>
          <a:noFill/>
        </p:spPr>
        <p:txBody>
          <a:bodyPr wrap="square" rtlCol="0">
            <a:spAutoFit/>
          </a:bodyPr>
          <a:lstStyle/>
          <a:p>
            <a:r>
              <a:rPr lang="en-US" dirty="0"/>
              <a:t>Once a load has been dispatched to a carrier the tracking process must start. The first step in the tracking process is to receive acknowledgment of the rate confirmation. Either via email or a signed rate confirmation (preferred but not required.)</a:t>
            </a:r>
          </a:p>
          <a:p>
            <a:endParaRPr lang="en-US" dirty="0"/>
          </a:p>
          <a:p>
            <a:r>
              <a:rPr lang="en-US" dirty="0"/>
              <a:t>We have a team dedicated to tracking the pick-up and delivery of this load. This team is only to track pickups and deliveries. They will utilize the Truckstop Tracking tool as well as calling and emailing the carrier. Please remember, though we have this team ultimately the confirmation of pickups and deliveries is your responsibility. If you receive a call or an email for confirmation of pickup or delivery you will send an email to </a:t>
            </a:r>
            <a:r>
              <a:rPr lang="en-US" dirty="0">
                <a:hlinkClick r:id="rId2"/>
              </a:rPr>
              <a:t>tracking@Beemac.com</a:t>
            </a:r>
            <a:r>
              <a:rPr lang="en-US" dirty="0"/>
              <a:t> with the order number in the subject and in the body explain picked up or delivered and they will push it through the system. The tracking team will use several different load status throughout the life of the load. These are the most common:</a:t>
            </a:r>
          </a:p>
          <a:p>
            <a:r>
              <a:rPr lang="en-US" dirty="0"/>
              <a:t>Loading – confirmed driver is on-site to load</a:t>
            </a:r>
          </a:p>
          <a:p>
            <a:r>
              <a:rPr lang="en-US" dirty="0"/>
              <a:t>Progress – confirmed driver is loaded and rolling</a:t>
            </a:r>
          </a:p>
          <a:p>
            <a:r>
              <a:rPr lang="en-US" dirty="0"/>
              <a:t>Unloading – confirmed driver is on-site to delivery</a:t>
            </a:r>
          </a:p>
          <a:p>
            <a:r>
              <a:rPr lang="en-US" dirty="0"/>
              <a:t>Delivered – confirmed driver is unloaded and load has clean POD</a:t>
            </a:r>
          </a:p>
          <a:p>
            <a:endParaRPr lang="en-US" dirty="0"/>
          </a:p>
          <a:p>
            <a:r>
              <a:rPr lang="en-US" dirty="0"/>
              <a:t>There are other status that may pop up as well. Please see Beemac Logistics Load Status Workflow for more information.</a:t>
            </a:r>
          </a:p>
        </p:txBody>
      </p:sp>
    </p:spTree>
    <p:extLst>
      <p:ext uri="{BB962C8B-B14F-4D97-AF65-F5344CB8AC3E}">
        <p14:creationId xmlns:p14="http://schemas.microsoft.com/office/powerpoint/2010/main" val="3479405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FF8562-D2BB-4602-9A4E-E14B029E3F8F}"/>
              </a:ext>
            </a:extLst>
          </p:cNvPr>
          <p:cNvSpPr>
            <a:spLocks noGrp="1"/>
          </p:cNvSpPr>
          <p:nvPr>
            <p:ph type="title"/>
          </p:nvPr>
        </p:nvSpPr>
        <p:spPr>
          <a:xfrm>
            <a:off x="250163" y="245139"/>
            <a:ext cx="10769290" cy="596348"/>
          </a:xfrm>
        </p:spPr>
        <p:txBody>
          <a:bodyPr>
            <a:normAutofit/>
          </a:bodyPr>
          <a:lstStyle/>
          <a:p>
            <a:r>
              <a:rPr lang="en-US" b="1" dirty="0"/>
              <a:t>CALL-IN</a:t>
            </a:r>
          </a:p>
        </p:txBody>
      </p:sp>
      <p:sp>
        <p:nvSpPr>
          <p:cNvPr id="5" name="TextBox 4">
            <a:extLst>
              <a:ext uri="{FF2B5EF4-FFF2-40B4-BE49-F238E27FC236}">
                <a16:creationId xmlns:a16="http://schemas.microsoft.com/office/drawing/2014/main" id="{0A30CA20-3D1E-4EA0-9D8D-3A3EA3965716}"/>
              </a:ext>
            </a:extLst>
          </p:cNvPr>
          <p:cNvSpPr txBox="1"/>
          <p:nvPr/>
        </p:nvSpPr>
        <p:spPr>
          <a:xfrm>
            <a:off x="389468" y="841487"/>
            <a:ext cx="4135879" cy="5909310"/>
          </a:xfrm>
          <a:prstGeom prst="rect">
            <a:avLst/>
          </a:prstGeom>
          <a:noFill/>
        </p:spPr>
        <p:txBody>
          <a:bodyPr wrap="square" rtlCol="0">
            <a:spAutoFit/>
          </a:bodyPr>
          <a:lstStyle/>
          <a:p>
            <a:r>
              <a:rPr lang="en-US" dirty="0"/>
              <a:t>Should a carrier call in with an update on location you will enter that into the “</a:t>
            </a:r>
            <a:r>
              <a:rPr lang="en-US" dirty="0" err="1"/>
              <a:t>Callin</a:t>
            </a:r>
            <a:r>
              <a:rPr lang="en-US" dirty="0"/>
              <a:t>’ button at the top of the Brokerage Planning screen. This will open a pop-up that will prompt you to enter the carrier location in the ‘Current Location’ field.</a:t>
            </a:r>
          </a:p>
          <a:p>
            <a:endParaRPr lang="en-US" dirty="0"/>
          </a:p>
          <a:p>
            <a:r>
              <a:rPr lang="en-US" dirty="0"/>
              <a:t>You can also enter notes in this screen. Any and all carrier contact should be documented on this screen. This prevents us from contacting a carrier over and over again. If the carrier does not answer the phone you still need to note it in the ‘</a:t>
            </a:r>
            <a:r>
              <a:rPr lang="en-US" dirty="0" err="1"/>
              <a:t>Callin</a:t>
            </a:r>
            <a:r>
              <a:rPr lang="en-US" dirty="0"/>
              <a:t>’ screen.</a:t>
            </a:r>
          </a:p>
          <a:p>
            <a:endParaRPr lang="en-US" dirty="0"/>
          </a:p>
          <a:p>
            <a:r>
              <a:rPr lang="en-US" dirty="0"/>
              <a:t>You can open this screen and see when the tracking team has last contacted a carrier.</a:t>
            </a:r>
          </a:p>
        </p:txBody>
      </p:sp>
      <p:pic>
        <p:nvPicPr>
          <p:cNvPr id="6" name="Picture 5">
            <a:extLst>
              <a:ext uri="{FF2B5EF4-FFF2-40B4-BE49-F238E27FC236}">
                <a16:creationId xmlns:a16="http://schemas.microsoft.com/office/drawing/2014/main" id="{E3E6D7A0-57C5-4551-92E7-B51DA7EC3A6C}"/>
              </a:ext>
            </a:extLst>
          </p:cNvPr>
          <p:cNvPicPr>
            <a:picLocks noChangeAspect="1"/>
          </p:cNvPicPr>
          <p:nvPr/>
        </p:nvPicPr>
        <p:blipFill>
          <a:blip r:embed="rId2"/>
          <a:stretch>
            <a:fillRect/>
          </a:stretch>
        </p:blipFill>
        <p:spPr>
          <a:xfrm>
            <a:off x="6013739" y="667780"/>
            <a:ext cx="5547679" cy="5706533"/>
          </a:xfrm>
          <a:prstGeom prst="rect">
            <a:avLst/>
          </a:prstGeom>
        </p:spPr>
      </p:pic>
    </p:spTree>
    <p:extLst>
      <p:ext uri="{BB962C8B-B14F-4D97-AF65-F5344CB8AC3E}">
        <p14:creationId xmlns:p14="http://schemas.microsoft.com/office/powerpoint/2010/main" val="2643223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16149D-2FC7-4FB7-BC09-FB2AD3E6AF9C}"/>
              </a:ext>
            </a:extLst>
          </p:cNvPr>
          <p:cNvPicPr>
            <a:picLocks noChangeAspect="1"/>
          </p:cNvPicPr>
          <p:nvPr/>
        </p:nvPicPr>
        <p:blipFill>
          <a:blip r:embed="rId2"/>
          <a:stretch>
            <a:fillRect/>
          </a:stretch>
        </p:blipFill>
        <p:spPr>
          <a:xfrm>
            <a:off x="0" y="1314401"/>
            <a:ext cx="12192000" cy="3651250"/>
          </a:xfrm>
          <a:prstGeom prst="rect">
            <a:avLst/>
          </a:prstGeom>
        </p:spPr>
      </p:pic>
      <p:sp>
        <p:nvSpPr>
          <p:cNvPr id="6" name="TextBox 5">
            <a:extLst>
              <a:ext uri="{FF2B5EF4-FFF2-40B4-BE49-F238E27FC236}">
                <a16:creationId xmlns:a16="http://schemas.microsoft.com/office/drawing/2014/main" id="{A3E1425A-FA06-4B89-AAE3-9C0C864C7E45}"/>
              </a:ext>
            </a:extLst>
          </p:cNvPr>
          <p:cNvSpPr txBox="1"/>
          <p:nvPr/>
        </p:nvSpPr>
        <p:spPr>
          <a:xfrm>
            <a:off x="2892336" y="241495"/>
            <a:ext cx="5972241" cy="369332"/>
          </a:xfrm>
          <a:prstGeom prst="rect">
            <a:avLst/>
          </a:prstGeom>
          <a:noFill/>
        </p:spPr>
        <p:txBody>
          <a:bodyPr wrap="square" rtlCol="0">
            <a:spAutoFit/>
          </a:bodyPr>
          <a:lstStyle/>
          <a:p>
            <a:r>
              <a:rPr lang="en-US" dirty="0"/>
              <a:t>You can click on any header to organize the loads. </a:t>
            </a:r>
          </a:p>
        </p:txBody>
      </p:sp>
      <p:sp>
        <p:nvSpPr>
          <p:cNvPr id="10" name="TextBox 9">
            <a:extLst>
              <a:ext uri="{FF2B5EF4-FFF2-40B4-BE49-F238E27FC236}">
                <a16:creationId xmlns:a16="http://schemas.microsoft.com/office/drawing/2014/main" id="{51FE8691-2B03-488C-99A1-9BC36D645B44}"/>
              </a:ext>
            </a:extLst>
          </p:cNvPr>
          <p:cNvSpPr txBox="1"/>
          <p:nvPr/>
        </p:nvSpPr>
        <p:spPr>
          <a:xfrm>
            <a:off x="289092" y="5254625"/>
            <a:ext cx="1907783" cy="1477328"/>
          </a:xfrm>
          <a:prstGeom prst="rect">
            <a:avLst/>
          </a:prstGeom>
          <a:noFill/>
        </p:spPr>
        <p:txBody>
          <a:bodyPr wrap="square" rtlCol="0">
            <a:spAutoFit/>
          </a:bodyPr>
          <a:lstStyle/>
          <a:p>
            <a:r>
              <a:rPr lang="en-US" dirty="0"/>
              <a:t>Double clicking on the order number will open the order entry screen.</a:t>
            </a:r>
          </a:p>
        </p:txBody>
      </p:sp>
      <p:sp>
        <p:nvSpPr>
          <p:cNvPr id="11" name="TextBox 10">
            <a:extLst>
              <a:ext uri="{FF2B5EF4-FFF2-40B4-BE49-F238E27FC236}">
                <a16:creationId xmlns:a16="http://schemas.microsoft.com/office/drawing/2014/main" id="{5DE4C0A1-1A78-47ED-B5EB-6C48BA618C34}"/>
              </a:ext>
            </a:extLst>
          </p:cNvPr>
          <p:cNvSpPr txBox="1"/>
          <p:nvPr/>
        </p:nvSpPr>
        <p:spPr>
          <a:xfrm>
            <a:off x="2892336" y="5531623"/>
            <a:ext cx="2597930" cy="1200329"/>
          </a:xfrm>
          <a:prstGeom prst="rect">
            <a:avLst/>
          </a:prstGeom>
          <a:noFill/>
        </p:spPr>
        <p:txBody>
          <a:bodyPr wrap="square" rtlCol="0">
            <a:spAutoFit/>
          </a:bodyPr>
          <a:lstStyle/>
          <a:p>
            <a:r>
              <a:rPr lang="en-US" dirty="0"/>
              <a:t>Double clicking on the Brokerage status will open the dispatch screen.</a:t>
            </a:r>
          </a:p>
        </p:txBody>
      </p:sp>
      <p:sp>
        <p:nvSpPr>
          <p:cNvPr id="12" name="TextBox 11">
            <a:extLst>
              <a:ext uri="{FF2B5EF4-FFF2-40B4-BE49-F238E27FC236}">
                <a16:creationId xmlns:a16="http://schemas.microsoft.com/office/drawing/2014/main" id="{82CC87C0-C364-4162-92A5-C50ADB30B014}"/>
              </a:ext>
            </a:extLst>
          </p:cNvPr>
          <p:cNvSpPr txBox="1"/>
          <p:nvPr/>
        </p:nvSpPr>
        <p:spPr>
          <a:xfrm>
            <a:off x="5913182" y="5508636"/>
            <a:ext cx="2783405" cy="1200329"/>
          </a:xfrm>
          <a:prstGeom prst="rect">
            <a:avLst/>
          </a:prstGeom>
          <a:noFill/>
        </p:spPr>
        <p:txBody>
          <a:bodyPr wrap="square" rtlCol="0">
            <a:spAutoFit/>
          </a:bodyPr>
          <a:lstStyle/>
          <a:p>
            <a:r>
              <a:rPr lang="en-US" dirty="0"/>
              <a:t>Double clicking on the pick-up or delivery city or state will open the movements screen</a:t>
            </a:r>
          </a:p>
        </p:txBody>
      </p:sp>
      <p:sp>
        <p:nvSpPr>
          <p:cNvPr id="15" name="TextBox 14">
            <a:extLst>
              <a:ext uri="{FF2B5EF4-FFF2-40B4-BE49-F238E27FC236}">
                <a16:creationId xmlns:a16="http://schemas.microsoft.com/office/drawing/2014/main" id="{25E5074B-E5D2-43C5-9BC4-A0AE65445535}"/>
              </a:ext>
            </a:extLst>
          </p:cNvPr>
          <p:cNvSpPr txBox="1"/>
          <p:nvPr/>
        </p:nvSpPr>
        <p:spPr>
          <a:xfrm>
            <a:off x="9119503" y="5531624"/>
            <a:ext cx="2783405" cy="1200329"/>
          </a:xfrm>
          <a:prstGeom prst="rect">
            <a:avLst/>
          </a:prstGeom>
          <a:noFill/>
        </p:spPr>
        <p:txBody>
          <a:bodyPr wrap="square" rtlCol="0">
            <a:spAutoFit/>
          </a:bodyPr>
          <a:lstStyle/>
          <a:p>
            <a:r>
              <a:rPr lang="en-US" dirty="0"/>
              <a:t>Double clicking on the carrier code or carrier name will open the carrier screen</a:t>
            </a:r>
          </a:p>
        </p:txBody>
      </p:sp>
      <p:cxnSp>
        <p:nvCxnSpPr>
          <p:cNvPr id="17" name="Straight Arrow Connector 16">
            <a:extLst>
              <a:ext uri="{FF2B5EF4-FFF2-40B4-BE49-F238E27FC236}">
                <a16:creationId xmlns:a16="http://schemas.microsoft.com/office/drawing/2014/main" id="{D4F502D5-8905-4A01-B937-F9C5C0431A17}"/>
              </a:ext>
            </a:extLst>
          </p:cNvPr>
          <p:cNvCxnSpPr/>
          <p:nvPr/>
        </p:nvCxnSpPr>
        <p:spPr>
          <a:xfrm flipV="1">
            <a:off x="289092" y="634482"/>
            <a:ext cx="3368508" cy="1567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2F2D2C3-EA9D-47CF-B5E1-9139C02C3B82}"/>
              </a:ext>
            </a:extLst>
          </p:cNvPr>
          <p:cNvCxnSpPr/>
          <p:nvPr/>
        </p:nvCxnSpPr>
        <p:spPr>
          <a:xfrm flipV="1">
            <a:off x="3862873" y="610827"/>
            <a:ext cx="186613" cy="163785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F8AEBCD-A97A-4A9A-9AF7-72B86C46E642}"/>
              </a:ext>
            </a:extLst>
          </p:cNvPr>
          <p:cNvCxnSpPr/>
          <p:nvPr/>
        </p:nvCxnSpPr>
        <p:spPr>
          <a:xfrm flipH="1" flipV="1">
            <a:off x="4338735" y="634482"/>
            <a:ext cx="102636" cy="156754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DC02328-F097-4CF7-AEC1-C4B31EEFD8DE}"/>
              </a:ext>
            </a:extLst>
          </p:cNvPr>
          <p:cNvCxnSpPr>
            <a:cxnSpLocks/>
          </p:cNvCxnSpPr>
          <p:nvPr/>
        </p:nvCxnSpPr>
        <p:spPr>
          <a:xfrm flipH="1">
            <a:off x="1810139" y="4965651"/>
            <a:ext cx="1334278" cy="10276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6C766DC-60B2-453C-8496-1BB6648F9F2A}"/>
              </a:ext>
            </a:extLst>
          </p:cNvPr>
          <p:cNvCxnSpPr>
            <a:cxnSpLocks/>
          </p:cNvCxnSpPr>
          <p:nvPr/>
        </p:nvCxnSpPr>
        <p:spPr>
          <a:xfrm>
            <a:off x="3760237" y="4873317"/>
            <a:ext cx="0" cy="7722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58A2A9B-B5CF-40A4-87C6-85BFE59312D8}"/>
              </a:ext>
            </a:extLst>
          </p:cNvPr>
          <p:cNvCxnSpPr>
            <a:cxnSpLocks/>
          </p:cNvCxnSpPr>
          <p:nvPr/>
        </p:nvCxnSpPr>
        <p:spPr>
          <a:xfrm>
            <a:off x="5383763" y="4842588"/>
            <a:ext cx="1567543" cy="7010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C23F716-9C37-4782-A44F-F638B16A2C80}"/>
              </a:ext>
            </a:extLst>
          </p:cNvPr>
          <p:cNvCxnSpPr>
            <a:endCxn id="15" idx="0"/>
          </p:cNvCxnSpPr>
          <p:nvPr/>
        </p:nvCxnSpPr>
        <p:spPr>
          <a:xfrm flipH="1">
            <a:off x="10511206" y="4965651"/>
            <a:ext cx="470925" cy="56597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66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3D5248-730E-48ED-B264-F968AE931893}"/>
              </a:ext>
            </a:extLst>
          </p:cNvPr>
          <p:cNvSpPr>
            <a:spLocks noGrp="1"/>
          </p:cNvSpPr>
          <p:nvPr>
            <p:ph type="title"/>
          </p:nvPr>
        </p:nvSpPr>
        <p:spPr>
          <a:xfrm>
            <a:off x="250163" y="245139"/>
            <a:ext cx="9905998" cy="596348"/>
          </a:xfrm>
        </p:spPr>
        <p:txBody>
          <a:bodyPr>
            <a:normAutofit/>
          </a:bodyPr>
          <a:lstStyle/>
          <a:p>
            <a:r>
              <a:rPr lang="en-US" b="1" dirty="0"/>
              <a:t>posting</a:t>
            </a:r>
          </a:p>
        </p:txBody>
      </p:sp>
      <p:pic>
        <p:nvPicPr>
          <p:cNvPr id="5" name="Picture 4">
            <a:extLst>
              <a:ext uri="{FF2B5EF4-FFF2-40B4-BE49-F238E27FC236}">
                <a16:creationId xmlns:a16="http://schemas.microsoft.com/office/drawing/2014/main" id="{1BC9B208-D131-4FF5-970D-27D4DEBC6285}"/>
              </a:ext>
            </a:extLst>
          </p:cNvPr>
          <p:cNvPicPr>
            <a:picLocks noChangeAspect="1"/>
          </p:cNvPicPr>
          <p:nvPr/>
        </p:nvPicPr>
        <p:blipFill>
          <a:blip r:embed="rId2"/>
          <a:stretch>
            <a:fillRect/>
          </a:stretch>
        </p:blipFill>
        <p:spPr>
          <a:xfrm>
            <a:off x="3952919" y="2249961"/>
            <a:ext cx="8062336" cy="4362900"/>
          </a:xfrm>
          <a:prstGeom prst="rect">
            <a:avLst/>
          </a:prstGeom>
        </p:spPr>
      </p:pic>
      <p:sp>
        <p:nvSpPr>
          <p:cNvPr id="6" name="TextBox 5">
            <a:extLst>
              <a:ext uri="{FF2B5EF4-FFF2-40B4-BE49-F238E27FC236}">
                <a16:creationId xmlns:a16="http://schemas.microsoft.com/office/drawing/2014/main" id="{F0CE7D7F-1B55-434A-B1C0-06E19D806801}"/>
              </a:ext>
            </a:extLst>
          </p:cNvPr>
          <p:cNvSpPr txBox="1"/>
          <p:nvPr/>
        </p:nvSpPr>
        <p:spPr>
          <a:xfrm>
            <a:off x="250163" y="843677"/>
            <a:ext cx="11765092" cy="1200329"/>
          </a:xfrm>
          <a:prstGeom prst="rect">
            <a:avLst/>
          </a:prstGeom>
          <a:noFill/>
        </p:spPr>
        <p:txBody>
          <a:bodyPr wrap="square" rtlCol="0">
            <a:spAutoFit/>
          </a:bodyPr>
          <a:lstStyle/>
          <a:p>
            <a:r>
              <a:rPr lang="en-US" dirty="0"/>
              <a:t>You can post and refresh posted loads through brokerage planning.  When you build a load and switch the </a:t>
            </a:r>
            <a:r>
              <a:rPr lang="en-US" dirty="0" err="1"/>
              <a:t>Loadboard</a:t>
            </a:r>
            <a:r>
              <a:rPr lang="en-US" dirty="0"/>
              <a:t> status to ‘</a:t>
            </a:r>
            <a:r>
              <a:rPr lang="en-US" dirty="0" err="1"/>
              <a:t>Loadboards</a:t>
            </a:r>
            <a:r>
              <a:rPr lang="en-US" dirty="0"/>
              <a:t>’ the load will automatically post once it is executed. To refresh the load you will select the ‘</a:t>
            </a:r>
            <a:r>
              <a:rPr lang="en-US" dirty="0" err="1"/>
              <a:t>Loadboards</a:t>
            </a:r>
            <a:r>
              <a:rPr lang="en-US" dirty="0"/>
              <a:t>’ button at the top of the screen. This will pull the load down and change the </a:t>
            </a:r>
            <a:r>
              <a:rPr lang="en-US" dirty="0" err="1"/>
              <a:t>loadboard</a:t>
            </a:r>
            <a:r>
              <a:rPr lang="en-US" dirty="0"/>
              <a:t> status to ‘No.’ There is a 3-5 minute delay for refreshing.</a:t>
            </a:r>
          </a:p>
        </p:txBody>
      </p:sp>
      <p:sp>
        <p:nvSpPr>
          <p:cNvPr id="8" name="TextBox 7">
            <a:extLst>
              <a:ext uri="{FF2B5EF4-FFF2-40B4-BE49-F238E27FC236}">
                <a16:creationId xmlns:a16="http://schemas.microsoft.com/office/drawing/2014/main" id="{008F57C1-4F0D-4442-B039-B526F5FA5B9B}"/>
              </a:ext>
            </a:extLst>
          </p:cNvPr>
          <p:cNvSpPr txBox="1"/>
          <p:nvPr/>
        </p:nvSpPr>
        <p:spPr>
          <a:xfrm>
            <a:off x="176745" y="2666706"/>
            <a:ext cx="3620814" cy="2308324"/>
          </a:xfrm>
          <a:prstGeom prst="rect">
            <a:avLst/>
          </a:prstGeom>
          <a:noFill/>
        </p:spPr>
        <p:txBody>
          <a:bodyPr wrap="square" rtlCol="0">
            <a:spAutoFit/>
          </a:bodyPr>
          <a:lstStyle/>
          <a:p>
            <a:r>
              <a:rPr lang="en-US" dirty="0"/>
              <a:t>If you want to bump the rate or make a change to the post you must first remove the post from the </a:t>
            </a:r>
            <a:r>
              <a:rPr lang="en-US" dirty="0" err="1"/>
              <a:t>loadboard</a:t>
            </a:r>
            <a:r>
              <a:rPr lang="en-US" dirty="0"/>
              <a:t>, make the changes, and then repost the load. You can take a post down and repost by clicking on the ‘</a:t>
            </a:r>
            <a:r>
              <a:rPr lang="en-US" dirty="0" err="1"/>
              <a:t>Loadboard</a:t>
            </a:r>
            <a:r>
              <a:rPr lang="en-US" dirty="0"/>
              <a:t>’ button.</a:t>
            </a:r>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CAA70446-7D9C-4C3C-A5F2-BC766916AF37}"/>
                  </a:ext>
                </a:extLst>
              </p14:cNvPr>
              <p14:cNvContentPartPr/>
              <p14:nvPr/>
            </p14:nvContentPartPr>
            <p14:xfrm>
              <a:off x="9078796" y="2407283"/>
              <a:ext cx="177480" cy="56520"/>
            </p14:xfrm>
          </p:contentPart>
        </mc:Choice>
        <mc:Fallback>
          <p:pic>
            <p:nvPicPr>
              <p:cNvPr id="9" name="Ink 8">
                <a:extLst>
                  <a:ext uri="{FF2B5EF4-FFF2-40B4-BE49-F238E27FC236}">
                    <a16:creationId xmlns:a16="http://schemas.microsoft.com/office/drawing/2014/main" id="{CAA70446-7D9C-4C3C-A5F2-BC766916AF37}"/>
                  </a:ext>
                </a:extLst>
              </p:cNvPr>
              <p:cNvPicPr/>
              <p:nvPr/>
            </p:nvPicPr>
            <p:blipFill>
              <a:blip r:embed="rId4"/>
              <a:stretch>
                <a:fillRect/>
              </a:stretch>
            </p:blipFill>
            <p:spPr>
              <a:xfrm>
                <a:off x="9047476" y="2344283"/>
                <a:ext cx="240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EC8B74C8-14D3-4612-ABF7-287377C66298}"/>
                  </a:ext>
                </a:extLst>
              </p14:cNvPr>
              <p14:cNvContentPartPr/>
              <p14:nvPr/>
            </p14:nvContentPartPr>
            <p14:xfrm>
              <a:off x="3965356" y="3069323"/>
              <a:ext cx="271800" cy="274320"/>
            </p14:xfrm>
          </p:contentPart>
        </mc:Choice>
        <mc:Fallback>
          <p:pic>
            <p:nvPicPr>
              <p:cNvPr id="10" name="Ink 9">
                <a:extLst>
                  <a:ext uri="{FF2B5EF4-FFF2-40B4-BE49-F238E27FC236}">
                    <a16:creationId xmlns:a16="http://schemas.microsoft.com/office/drawing/2014/main" id="{EC8B74C8-14D3-4612-ABF7-287377C66298}"/>
                  </a:ext>
                </a:extLst>
              </p:cNvPr>
              <p:cNvPicPr/>
              <p:nvPr/>
            </p:nvPicPr>
            <p:blipFill>
              <a:blip r:embed="rId6"/>
              <a:stretch>
                <a:fillRect/>
              </a:stretch>
            </p:blipFill>
            <p:spPr>
              <a:xfrm>
                <a:off x="3934036" y="3006323"/>
                <a:ext cx="334440" cy="399960"/>
              </a:xfrm>
              <a:prstGeom prst="rect">
                <a:avLst/>
              </a:prstGeom>
            </p:spPr>
          </p:pic>
        </mc:Fallback>
      </mc:AlternateContent>
    </p:spTree>
    <p:extLst>
      <p:ext uri="{BB962C8B-B14F-4D97-AF65-F5344CB8AC3E}">
        <p14:creationId xmlns:p14="http://schemas.microsoft.com/office/powerpoint/2010/main" val="194008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6D0746-9066-4805-AFAB-AB4EEA4AF6D7}"/>
              </a:ext>
            </a:extLst>
          </p:cNvPr>
          <p:cNvSpPr>
            <a:spLocks noGrp="1"/>
          </p:cNvSpPr>
          <p:nvPr>
            <p:ph type="title"/>
          </p:nvPr>
        </p:nvSpPr>
        <p:spPr>
          <a:xfrm>
            <a:off x="250163" y="245139"/>
            <a:ext cx="9905998" cy="596348"/>
          </a:xfrm>
        </p:spPr>
        <p:txBody>
          <a:bodyPr>
            <a:normAutofit/>
          </a:bodyPr>
          <a:lstStyle/>
          <a:p>
            <a:r>
              <a:rPr lang="en-US" b="1" dirty="0"/>
              <a:t>Posting – subject orders</a:t>
            </a:r>
          </a:p>
        </p:txBody>
      </p:sp>
      <p:pic>
        <p:nvPicPr>
          <p:cNvPr id="5" name="Picture 4">
            <a:extLst>
              <a:ext uri="{FF2B5EF4-FFF2-40B4-BE49-F238E27FC236}">
                <a16:creationId xmlns:a16="http://schemas.microsoft.com/office/drawing/2014/main" id="{98C32EB7-EC0C-4548-97C6-E7C3B9F8A44E}"/>
              </a:ext>
            </a:extLst>
          </p:cNvPr>
          <p:cNvPicPr>
            <a:picLocks noChangeAspect="1"/>
          </p:cNvPicPr>
          <p:nvPr/>
        </p:nvPicPr>
        <p:blipFill rotWithShape="1">
          <a:blip r:embed="rId2"/>
          <a:srcRect l="29245" r="20070"/>
          <a:stretch/>
        </p:blipFill>
        <p:spPr>
          <a:xfrm>
            <a:off x="250163" y="2711864"/>
            <a:ext cx="4627984" cy="3900997"/>
          </a:xfrm>
          <a:prstGeom prst="rect">
            <a:avLst/>
          </a:prstGeom>
        </p:spPr>
      </p:pic>
      <p:sp>
        <p:nvSpPr>
          <p:cNvPr id="6" name="TextBox 5">
            <a:extLst>
              <a:ext uri="{FF2B5EF4-FFF2-40B4-BE49-F238E27FC236}">
                <a16:creationId xmlns:a16="http://schemas.microsoft.com/office/drawing/2014/main" id="{4D63382C-2A2B-423B-A1E2-E7A994001BA0}"/>
              </a:ext>
            </a:extLst>
          </p:cNvPr>
          <p:cNvSpPr txBox="1"/>
          <p:nvPr/>
        </p:nvSpPr>
        <p:spPr>
          <a:xfrm>
            <a:off x="250163" y="843677"/>
            <a:ext cx="11765092" cy="1477328"/>
          </a:xfrm>
          <a:prstGeom prst="rect">
            <a:avLst/>
          </a:prstGeom>
          <a:noFill/>
        </p:spPr>
        <p:txBody>
          <a:bodyPr wrap="square" rtlCol="0">
            <a:spAutoFit/>
          </a:bodyPr>
          <a:lstStyle/>
          <a:p>
            <a:r>
              <a:rPr lang="en-US" dirty="0"/>
              <a:t>To quickly post a load before it is built or to post a load out as different cities to get more views you will use the ‘Subject Orders’ button at the top of the brokerage planning screen. In this pop-up you will enter enough information to quickly post the load. At the top you will enter pickup and delivery city and state along with date and times. Beneath you need to enter the trailer type which you can select by the magnifying glass button. </a:t>
            </a:r>
          </a:p>
        </p:txBody>
      </p:sp>
      <p:sp>
        <p:nvSpPr>
          <p:cNvPr id="7" name="TextBox 6">
            <a:extLst>
              <a:ext uri="{FF2B5EF4-FFF2-40B4-BE49-F238E27FC236}">
                <a16:creationId xmlns:a16="http://schemas.microsoft.com/office/drawing/2014/main" id="{EDA933E9-F5FD-4768-B7B1-662793C878CA}"/>
              </a:ext>
            </a:extLst>
          </p:cNvPr>
          <p:cNvSpPr txBox="1"/>
          <p:nvPr/>
        </p:nvSpPr>
        <p:spPr>
          <a:xfrm>
            <a:off x="5647803" y="2321005"/>
            <a:ext cx="6294034" cy="4247317"/>
          </a:xfrm>
          <a:prstGeom prst="rect">
            <a:avLst/>
          </a:prstGeom>
          <a:noFill/>
        </p:spPr>
        <p:txBody>
          <a:bodyPr wrap="square" rtlCol="0">
            <a:spAutoFit/>
          </a:bodyPr>
          <a:lstStyle/>
          <a:p>
            <a:r>
              <a:rPr lang="en-US" dirty="0"/>
              <a:t>In the planning comments you will put a brief, sellable description of the load.</a:t>
            </a:r>
          </a:p>
          <a:p>
            <a:endParaRPr lang="en-US" dirty="0"/>
          </a:p>
          <a:p>
            <a:r>
              <a:rPr lang="en-US" dirty="0"/>
              <a:t>Ex: 10K INSULATION, TWO 8FT TARPS, LOADS 7-5, DEL NEXT DAY@8A - $1298</a:t>
            </a:r>
          </a:p>
          <a:p>
            <a:endParaRPr lang="en-US" dirty="0"/>
          </a:p>
          <a:p>
            <a:r>
              <a:rPr lang="en-US" dirty="0"/>
              <a:t>Make sure the ‘Revenue Code’ field is correct and enter the commodity which you can select by the magnifying glass button. </a:t>
            </a:r>
          </a:p>
          <a:p>
            <a:endParaRPr lang="en-US" dirty="0"/>
          </a:p>
          <a:p>
            <a:r>
              <a:rPr lang="en-US" dirty="0"/>
              <a:t>Change the ‘</a:t>
            </a:r>
            <a:r>
              <a:rPr lang="en-US" dirty="0" err="1"/>
              <a:t>Loadboards</a:t>
            </a:r>
            <a:r>
              <a:rPr lang="en-US" dirty="0"/>
              <a:t>’ drop down to say </a:t>
            </a:r>
            <a:r>
              <a:rPr lang="en-US" dirty="0" err="1"/>
              <a:t>loadboards</a:t>
            </a:r>
            <a:r>
              <a:rPr lang="en-US" dirty="0"/>
              <a:t>. Change the ‘Rate type’ drop down to flat. Enter the rate and a small description in the ‘Comment 1’ field that you wan the driver to see on the load once it posts to the </a:t>
            </a:r>
            <a:r>
              <a:rPr lang="en-US" dirty="0" err="1"/>
              <a:t>loadboards</a:t>
            </a:r>
            <a:r>
              <a:rPr lang="en-US" dirty="0"/>
              <a:t>.</a:t>
            </a:r>
          </a:p>
        </p:txBody>
      </p:sp>
      <p:cxnSp>
        <p:nvCxnSpPr>
          <p:cNvPr id="9" name="Straight Arrow Connector 8">
            <a:extLst>
              <a:ext uri="{FF2B5EF4-FFF2-40B4-BE49-F238E27FC236}">
                <a16:creationId xmlns:a16="http://schemas.microsoft.com/office/drawing/2014/main" id="{32C07A88-584F-4540-81F1-D183AB170C72}"/>
              </a:ext>
            </a:extLst>
          </p:cNvPr>
          <p:cNvCxnSpPr/>
          <p:nvPr/>
        </p:nvCxnSpPr>
        <p:spPr>
          <a:xfrm flipV="1">
            <a:off x="4012163" y="5719665"/>
            <a:ext cx="1635640" cy="2892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A350175-7C05-41C4-B487-8C95D3165F71}"/>
              </a:ext>
            </a:extLst>
          </p:cNvPr>
          <p:cNvCxnSpPr/>
          <p:nvPr/>
        </p:nvCxnSpPr>
        <p:spPr>
          <a:xfrm flipV="1">
            <a:off x="3545633" y="4300039"/>
            <a:ext cx="2102170" cy="71983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5D065F2-D081-4FE7-B49D-77130E456FE2}"/>
              </a:ext>
            </a:extLst>
          </p:cNvPr>
          <p:cNvCxnSpPr/>
          <p:nvPr/>
        </p:nvCxnSpPr>
        <p:spPr>
          <a:xfrm flipV="1">
            <a:off x="3918857" y="2605230"/>
            <a:ext cx="1728946" cy="201585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91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C4491-80EC-4823-A840-7310159DC217}"/>
              </a:ext>
            </a:extLst>
          </p:cNvPr>
          <p:cNvSpPr>
            <a:spLocks noGrp="1"/>
          </p:cNvSpPr>
          <p:nvPr>
            <p:ph type="title"/>
          </p:nvPr>
        </p:nvSpPr>
        <p:spPr>
          <a:xfrm>
            <a:off x="250163" y="245139"/>
            <a:ext cx="9905998" cy="596348"/>
          </a:xfrm>
        </p:spPr>
        <p:txBody>
          <a:bodyPr>
            <a:normAutofit/>
          </a:bodyPr>
          <a:lstStyle/>
          <a:p>
            <a:r>
              <a:rPr lang="en-US" b="1" dirty="0"/>
              <a:t>Search loads to sell in brokerage planning</a:t>
            </a:r>
          </a:p>
        </p:txBody>
      </p:sp>
      <p:sp>
        <p:nvSpPr>
          <p:cNvPr id="5" name="TextBox 4">
            <a:extLst>
              <a:ext uri="{FF2B5EF4-FFF2-40B4-BE49-F238E27FC236}">
                <a16:creationId xmlns:a16="http://schemas.microsoft.com/office/drawing/2014/main" id="{92752D8B-35F8-418F-98E7-601B45E9C883}"/>
              </a:ext>
            </a:extLst>
          </p:cNvPr>
          <p:cNvSpPr txBox="1"/>
          <p:nvPr/>
        </p:nvSpPr>
        <p:spPr>
          <a:xfrm>
            <a:off x="250163" y="843677"/>
            <a:ext cx="11765092" cy="646331"/>
          </a:xfrm>
          <a:prstGeom prst="rect">
            <a:avLst/>
          </a:prstGeom>
          <a:noFill/>
        </p:spPr>
        <p:txBody>
          <a:bodyPr wrap="square" rtlCol="0">
            <a:spAutoFit/>
          </a:bodyPr>
          <a:lstStyle/>
          <a:p>
            <a:r>
              <a:rPr lang="en-US" dirty="0"/>
              <a:t>When you are taking phone calls and a carrier calls in to book a load you have to search the load in Brokerage Planning to sell the load. First you will need to open the Brokerage Planning profile ‘ALL-OPEN’</a:t>
            </a:r>
          </a:p>
        </p:txBody>
      </p:sp>
      <p:pic>
        <p:nvPicPr>
          <p:cNvPr id="6" name="Picture 5">
            <a:extLst>
              <a:ext uri="{FF2B5EF4-FFF2-40B4-BE49-F238E27FC236}">
                <a16:creationId xmlns:a16="http://schemas.microsoft.com/office/drawing/2014/main" id="{43AE12CB-C40D-4E1E-8075-C8AB66941197}"/>
              </a:ext>
            </a:extLst>
          </p:cNvPr>
          <p:cNvPicPr>
            <a:picLocks noChangeAspect="1"/>
          </p:cNvPicPr>
          <p:nvPr/>
        </p:nvPicPr>
        <p:blipFill>
          <a:blip r:embed="rId2"/>
          <a:stretch>
            <a:fillRect/>
          </a:stretch>
        </p:blipFill>
        <p:spPr>
          <a:xfrm>
            <a:off x="158044" y="1606960"/>
            <a:ext cx="11875911" cy="971103"/>
          </a:xfrm>
          <a:prstGeom prst="rect">
            <a:avLst/>
          </a:prstGeom>
        </p:spPr>
      </p:pic>
      <p:sp>
        <p:nvSpPr>
          <p:cNvPr id="7" name="TextBox 6">
            <a:extLst>
              <a:ext uri="{FF2B5EF4-FFF2-40B4-BE49-F238E27FC236}">
                <a16:creationId xmlns:a16="http://schemas.microsoft.com/office/drawing/2014/main" id="{80AEE01D-161D-40B3-979E-2A3008F3F788}"/>
              </a:ext>
            </a:extLst>
          </p:cNvPr>
          <p:cNvSpPr txBox="1"/>
          <p:nvPr/>
        </p:nvSpPr>
        <p:spPr>
          <a:xfrm>
            <a:off x="250163" y="2695015"/>
            <a:ext cx="11765092" cy="923330"/>
          </a:xfrm>
          <a:prstGeom prst="rect">
            <a:avLst/>
          </a:prstGeom>
          <a:noFill/>
        </p:spPr>
        <p:txBody>
          <a:bodyPr wrap="square" rtlCol="0">
            <a:spAutoFit/>
          </a:bodyPr>
          <a:lstStyle/>
          <a:p>
            <a:r>
              <a:rPr lang="en-US" dirty="0"/>
              <a:t>You can search in this screen multiple ways. You can sort the freight via city and state and look for the load that way. You can ask the carrier for the reference number on the post. You will type that into the ‘Order’ field and hit enter.</a:t>
            </a:r>
          </a:p>
        </p:txBody>
      </p:sp>
      <p:pic>
        <p:nvPicPr>
          <p:cNvPr id="9" name="Picture 8">
            <a:extLst>
              <a:ext uri="{FF2B5EF4-FFF2-40B4-BE49-F238E27FC236}">
                <a16:creationId xmlns:a16="http://schemas.microsoft.com/office/drawing/2014/main" id="{20746927-1756-464E-B5B8-2C077F6F93EE}"/>
              </a:ext>
            </a:extLst>
          </p:cNvPr>
          <p:cNvPicPr>
            <a:picLocks noChangeAspect="1"/>
          </p:cNvPicPr>
          <p:nvPr/>
        </p:nvPicPr>
        <p:blipFill>
          <a:blip r:embed="rId3"/>
          <a:stretch>
            <a:fillRect/>
          </a:stretch>
        </p:blipFill>
        <p:spPr>
          <a:xfrm>
            <a:off x="158044" y="3705999"/>
            <a:ext cx="11875911" cy="1020586"/>
          </a:xfrm>
          <a:prstGeom prst="rect">
            <a:avLst/>
          </a:prstGeom>
        </p:spPr>
      </p:pic>
      <p:sp>
        <p:nvSpPr>
          <p:cNvPr id="10" name="TextBox 9">
            <a:extLst>
              <a:ext uri="{FF2B5EF4-FFF2-40B4-BE49-F238E27FC236}">
                <a16:creationId xmlns:a16="http://schemas.microsoft.com/office/drawing/2014/main" id="{8A084F08-66AD-42C9-9380-ADB6452D3E5B}"/>
              </a:ext>
            </a:extLst>
          </p:cNvPr>
          <p:cNvSpPr txBox="1"/>
          <p:nvPr/>
        </p:nvSpPr>
        <p:spPr>
          <a:xfrm>
            <a:off x="268863" y="4931191"/>
            <a:ext cx="11765092" cy="646331"/>
          </a:xfrm>
          <a:prstGeom prst="rect">
            <a:avLst/>
          </a:prstGeom>
          <a:noFill/>
        </p:spPr>
        <p:txBody>
          <a:bodyPr wrap="square" rtlCol="0">
            <a:spAutoFit/>
          </a:bodyPr>
          <a:lstStyle/>
          <a:p>
            <a:r>
              <a:rPr lang="en-US" dirty="0"/>
              <a:t>You can also double click on the city title and type the name of the pick-up city in and the screen will automatically take you to all the loads loading out of this city.</a:t>
            </a:r>
          </a:p>
        </p:txBody>
      </p:sp>
      <p:pic>
        <p:nvPicPr>
          <p:cNvPr id="11" name="Picture 10">
            <a:extLst>
              <a:ext uri="{FF2B5EF4-FFF2-40B4-BE49-F238E27FC236}">
                <a16:creationId xmlns:a16="http://schemas.microsoft.com/office/drawing/2014/main" id="{AB350F87-7D15-43E6-8A41-140B202D1E48}"/>
              </a:ext>
            </a:extLst>
          </p:cNvPr>
          <p:cNvPicPr>
            <a:picLocks noChangeAspect="1"/>
          </p:cNvPicPr>
          <p:nvPr/>
        </p:nvPicPr>
        <p:blipFill>
          <a:blip r:embed="rId4"/>
          <a:stretch>
            <a:fillRect/>
          </a:stretch>
        </p:blipFill>
        <p:spPr>
          <a:xfrm>
            <a:off x="158044" y="5609190"/>
            <a:ext cx="11875911" cy="1020586"/>
          </a:xfrm>
          <a:prstGeom prst="rect">
            <a:avLst/>
          </a:prstGeom>
        </p:spPr>
      </p:pic>
    </p:spTree>
    <p:extLst>
      <p:ext uri="{BB962C8B-B14F-4D97-AF65-F5344CB8AC3E}">
        <p14:creationId xmlns:p14="http://schemas.microsoft.com/office/powerpoint/2010/main" val="53421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426555-1F63-44B4-B125-22B425FCE7F8}"/>
              </a:ext>
            </a:extLst>
          </p:cNvPr>
          <p:cNvSpPr>
            <a:spLocks noGrp="1"/>
          </p:cNvSpPr>
          <p:nvPr>
            <p:ph type="title"/>
          </p:nvPr>
        </p:nvSpPr>
        <p:spPr>
          <a:xfrm>
            <a:off x="250163" y="245139"/>
            <a:ext cx="9905998" cy="596348"/>
          </a:xfrm>
        </p:spPr>
        <p:txBody>
          <a:bodyPr>
            <a:normAutofit/>
          </a:bodyPr>
          <a:lstStyle/>
          <a:p>
            <a:r>
              <a:rPr lang="en-US" b="1" dirty="0"/>
              <a:t>Taking a call and selling a load</a:t>
            </a:r>
          </a:p>
        </p:txBody>
      </p:sp>
      <p:sp>
        <p:nvSpPr>
          <p:cNvPr id="5" name="TextBox 4">
            <a:extLst>
              <a:ext uri="{FF2B5EF4-FFF2-40B4-BE49-F238E27FC236}">
                <a16:creationId xmlns:a16="http://schemas.microsoft.com/office/drawing/2014/main" id="{3347B0F7-D1E6-4E1B-8341-E5DD18B1F887}"/>
              </a:ext>
            </a:extLst>
          </p:cNvPr>
          <p:cNvSpPr txBox="1"/>
          <p:nvPr/>
        </p:nvSpPr>
        <p:spPr>
          <a:xfrm>
            <a:off x="250163" y="843677"/>
            <a:ext cx="11765092" cy="1200329"/>
          </a:xfrm>
          <a:prstGeom prst="rect">
            <a:avLst/>
          </a:prstGeom>
          <a:noFill/>
        </p:spPr>
        <p:txBody>
          <a:bodyPr wrap="square" rtlCol="0">
            <a:spAutoFit/>
          </a:bodyPr>
          <a:lstStyle/>
          <a:p>
            <a:r>
              <a:rPr lang="en-US" dirty="0"/>
              <a:t>When taking a call to sell freight you will first ask the caller </a:t>
            </a:r>
            <a:r>
              <a:rPr lang="en-US" b="1" dirty="0"/>
              <a:t>what lane they are calling on or what the reference number is on the post</a:t>
            </a:r>
            <a:r>
              <a:rPr lang="en-US" dirty="0"/>
              <a:t>. After you have found the load in Brokerage planning you will read the notes in the planning comments field. If you double click on the planning comments field it will open the planning comments screen and you can read more or edit the comments.</a:t>
            </a:r>
          </a:p>
        </p:txBody>
      </p:sp>
      <p:pic>
        <p:nvPicPr>
          <p:cNvPr id="6" name="Picture 5">
            <a:extLst>
              <a:ext uri="{FF2B5EF4-FFF2-40B4-BE49-F238E27FC236}">
                <a16:creationId xmlns:a16="http://schemas.microsoft.com/office/drawing/2014/main" id="{3CE0686C-9CA2-4195-8539-06A08653DD2E}"/>
              </a:ext>
            </a:extLst>
          </p:cNvPr>
          <p:cNvPicPr>
            <a:picLocks noChangeAspect="1"/>
          </p:cNvPicPr>
          <p:nvPr/>
        </p:nvPicPr>
        <p:blipFill>
          <a:blip r:embed="rId2"/>
          <a:stretch>
            <a:fillRect/>
          </a:stretch>
        </p:blipFill>
        <p:spPr>
          <a:xfrm>
            <a:off x="250163" y="2044006"/>
            <a:ext cx="11650133" cy="1438063"/>
          </a:xfrm>
          <a:prstGeom prst="rect">
            <a:avLst/>
          </a:prstGeom>
        </p:spPr>
      </p:pic>
      <p:sp>
        <p:nvSpPr>
          <p:cNvPr id="7" name="TextBox 6">
            <a:extLst>
              <a:ext uri="{FF2B5EF4-FFF2-40B4-BE49-F238E27FC236}">
                <a16:creationId xmlns:a16="http://schemas.microsoft.com/office/drawing/2014/main" id="{100CDD75-8EA9-4E59-980E-52760D7743BC}"/>
              </a:ext>
            </a:extLst>
          </p:cNvPr>
          <p:cNvSpPr txBox="1"/>
          <p:nvPr/>
        </p:nvSpPr>
        <p:spPr>
          <a:xfrm>
            <a:off x="135204" y="3599318"/>
            <a:ext cx="11765092" cy="3139321"/>
          </a:xfrm>
          <a:prstGeom prst="rect">
            <a:avLst/>
          </a:prstGeom>
          <a:noFill/>
        </p:spPr>
        <p:txBody>
          <a:bodyPr wrap="square" rtlCol="0">
            <a:spAutoFit/>
          </a:bodyPr>
          <a:lstStyle/>
          <a:p>
            <a:r>
              <a:rPr lang="en-US" dirty="0"/>
              <a:t>Once you have read the planning comments to sell the load you may have to negotiate the posted rate. We </a:t>
            </a:r>
            <a:r>
              <a:rPr lang="en-US" b="1" dirty="0"/>
              <a:t>do not</a:t>
            </a:r>
            <a:r>
              <a:rPr lang="en-US" dirty="0"/>
              <a:t> sell freight in 5s &amp; 0s. Rather then selling a load at 1400, you can sell it at 1387.</a:t>
            </a:r>
          </a:p>
          <a:p>
            <a:endParaRPr lang="en-US" dirty="0"/>
          </a:p>
          <a:p>
            <a:r>
              <a:rPr lang="en-US" dirty="0"/>
              <a:t>Once you have sold the load you must collect the carrier information. To do this you will need to open the carrier screen and also be logged into DAT carrier watch. The ‘Carriers’ button is on your </a:t>
            </a:r>
            <a:r>
              <a:rPr lang="en-US" dirty="0" err="1"/>
              <a:t>LoadMaster</a:t>
            </a:r>
            <a:r>
              <a:rPr lang="en-US" dirty="0"/>
              <a:t>.</a:t>
            </a:r>
          </a:p>
          <a:p>
            <a:endParaRPr lang="en-US" dirty="0"/>
          </a:p>
          <a:p>
            <a:r>
              <a:rPr lang="en-US" dirty="0"/>
              <a:t>DAT carrier watch - </a:t>
            </a:r>
            <a:r>
              <a:rPr lang="en-US" dirty="0">
                <a:hlinkClick r:id="rId3"/>
              </a:rPr>
              <a:t>https://registry.dat.com/login.jsp</a:t>
            </a:r>
            <a:endParaRPr lang="en-US" dirty="0"/>
          </a:p>
          <a:p>
            <a:r>
              <a:rPr lang="en-US" dirty="0"/>
              <a:t>Account # 121072B1</a:t>
            </a:r>
          </a:p>
          <a:p>
            <a:r>
              <a:rPr lang="en-US" dirty="0"/>
              <a:t>Account holder: Mn</a:t>
            </a:r>
          </a:p>
          <a:p>
            <a:r>
              <a:rPr lang="en-US" dirty="0"/>
              <a:t>Password: 121072 </a:t>
            </a:r>
          </a:p>
        </p:txBody>
      </p:sp>
      <p:pic>
        <p:nvPicPr>
          <p:cNvPr id="8" name="Picture 7">
            <a:extLst>
              <a:ext uri="{FF2B5EF4-FFF2-40B4-BE49-F238E27FC236}">
                <a16:creationId xmlns:a16="http://schemas.microsoft.com/office/drawing/2014/main" id="{9B88287A-7AA5-46F7-8115-2CF202531396}"/>
              </a:ext>
            </a:extLst>
          </p:cNvPr>
          <p:cNvPicPr>
            <a:picLocks noChangeAspect="1"/>
          </p:cNvPicPr>
          <p:nvPr/>
        </p:nvPicPr>
        <p:blipFill>
          <a:blip r:embed="rId4"/>
          <a:stretch>
            <a:fillRect/>
          </a:stretch>
        </p:blipFill>
        <p:spPr>
          <a:xfrm>
            <a:off x="6662057" y="5282487"/>
            <a:ext cx="4876800" cy="1238250"/>
          </a:xfrm>
          <a:prstGeom prst="rect">
            <a:avLst/>
          </a:prstGeom>
        </p:spPr>
      </p:pic>
    </p:spTree>
    <p:extLst>
      <p:ext uri="{BB962C8B-B14F-4D97-AF65-F5344CB8AC3E}">
        <p14:creationId xmlns:p14="http://schemas.microsoft.com/office/powerpoint/2010/main" val="178471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4D35B7-1A3C-44A4-97B6-6BB874F28F6C}"/>
              </a:ext>
            </a:extLst>
          </p:cNvPr>
          <p:cNvSpPr>
            <a:spLocks noGrp="1"/>
          </p:cNvSpPr>
          <p:nvPr>
            <p:ph type="title"/>
          </p:nvPr>
        </p:nvSpPr>
        <p:spPr>
          <a:xfrm>
            <a:off x="250163" y="245139"/>
            <a:ext cx="9905998" cy="596348"/>
          </a:xfrm>
        </p:spPr>
        <p:txBody>
          <a:bodyPr>
            <a:normAutofit/>
          </a:bodyPr>
          <a:lstStyle/>
          <a:p>
            <a:r>
              <a:rPr lang="en-US" b="1" dirty="0"/>
              <a:t>Taking a call that is not for your team</a:t>
            </a:r>
          </a:p>
        </p:txBody>
      </p:sp>
      <p:sp>
        <p:nvSpPr>
          <p:cNvPr id="5" name="TextBox 4">
            <a:extLst>
              <a:ext uri="{FF2B5EF4-FFF2-40B4-BE49-F238E27FC236}">
                <a16:creationId xmlns:a16="http://schemas.microsoft.com/office/drawing/2014/main" id="{D191E785-7101-4FA8-BA16-EDDDC6C25577}"/>
              </a:ext>
            </a:extLst>
          </p:cNvPr>
          <p:cNvSpPr txBox="1"/>
          <p:nvPr/>
        </p:nvSpPr>
        <p:spPr>
          <a:xfrm>
            <a:off x="313920" y="1265324"/>
            <a:ext cx="4889242" cy="2031325"/>
          </a:xfrm>
          <a:prstGeom prst="rect">
            <a:avLst/>
          </a:prstGeom>
          <a:noFill/>
        </p:spPr>
        <p:txBody>
          <a:bodyPr wrap="square" rtlCol="0">
            <a:spAutoFit/>
          </a:bodyPr>
          <a:lstStyle/>
          <a:p>
            <a:r>
              <a:rPr lang="en-US" dirty="0"/>
              <a:t>When you are taking a call that is not to book a load and it’s not for your team there is certain information you must get and write down:</a:t>
            </a:r>
          </a:p>
          <a:p>
            <a:r>
              <a:rPr lang="en-US" dirty="0"/>
              <a:t>Caller name and number</a:t>
            </a:r>
          </a:p>
          <a:p>
            <a:r>
              <a:rPr lang="en-US" dirty="0"/>
              <a:t>Load number</a:t>
            </a:r>
          </a:p>
          <a:p>
            <a:r>
              <a:rPr lang="en-US" dirty="0"/>
              <a:t>Reason for calling</a:t>
            </a:r>
          </a:p>
        </p:txBody>
      </p:sp>
      <p:sp>
        <p:nvSpPr>
          <p:cNvPr id="6" name="TextBox 5">
            <a:extLst>
              <a:ext uri="{FF2B5EF4-FFF2-40B4-BE49-F238E27FC236}">
                <a16:creationId xmlns:a16="http://schemas.microsoft.com/office/drawing/2014/main" id="{AD5F7307-2E91-4828-8CEC-08FF1599687A}"/>
              </a:ext>
            </a:extLst>
          </p:cNvPr>
          <p:cNvSpPr txBox="1"/>
          <p:nvPr/>
        </p:nvSpPr>
        <p:spPr>
          <a:xfrm>
            <a:off x="6096000" y="1265324"/>
            <a:ext cx="4889242" cy="2585323"/>
          </a:xfrm>
          <a:prstGeom prst="rect">
            <a:avLst/>
          </a:prstGeom>
          <a:noFill/>
        </p:spPr>
        <p:txBody>
          <a:bodyPr wrap="square" rtlCol="0">
            <a:spAutoFit/>
          </a:bodyPr>
          <a:lstStyle/>
          <a:p>
            <a:r>
              <a:rPr lang="en-US" dirty="0"/>
              <a:t>When you are taking a call that is to book a load for another team there is certain information you must get and write down:</a:t>
            </a:r>
          </a:p>
          <a:p>
            <a:r>
              <a:rPr lang="en-US" dirty="0"/>
              <a:t>Caller name and number</a:t>
            </a:r>
          </a:p>
          <a:p>
            <a:r>
              <a:rPr lang="en-US" dirty="0"/>
              <a:t>Lane</a:t>
            </a:r>
          </a:p>
          <a:p>
            <a:r>
              <a:rPr lang="en-US" dirty="0"/>
              <a:t>MC/DOT</a:t>
            </a:r>
          </a:p>
          <a:p>
            <a:r>
              <a:rPr lang="en-US" dirty="0"/>
              <a:t>Rate sold</a:t>
            </a:r>
          </a:p>
          <a:p>
            <a:r>
              <a:rPr lang="en-US" dirty="0"/>
              <a:t>ETA to pickup</a:t>
            </a:r>
          </a:p>
          <a:p>
            <a:r>
              <a:rPr lang="en-US" dirty="0"/>
              <a:t>Driver name and number</a:t>
            </a:r>
          </a:p>
        </p:txBody>
      </p:sp>
    </p:spTree>
    <p:extLst>
      <p:ext uri="{BB962C8B-B14F-4D97-AF65-F5344CB8AC3E}">
        <p14:creationId xmlns:p14="http://schemas.microsoft.com/office/powerpoint/2010/main" val="55952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D03C200-D968-416E-8A20-9A9D29867FDD}"/>
              </a:ext>
            </a:extLst>
          </p:cNvPr>
          <p:cNvSpPr>
            <a:spLocks noGrp="1"/>
          </p:cNvSpPr>
          <p:nvPr>
            <p:ph type="title"/>
          </p:nvPr>
        </p:nvSpPr>
        <p:spPr>
          <a:xfrm>
            <a:off x="250163" y="245139"/>
            <a:ext cx="10769290" cy="596348"/>
          </a:xfrm>
        </p:spPr>
        <p:txBody>
          <a:bodyPr>
            <a:normAutofit fontScale="90000"/>
          </a:bodyPr>
          <a:lstStyle/>
          <a:p>
            <a:r>
              <a:rPr lang="en-US" b="1" dirty="0"/>
              <a:t>Booking a carrier and checking their information</a:t>
            </a:r>
          </a:p>
        </p:txBody>
      </p:sp>
      <p:sp>
        <p:nvSpPr>
          <p:cNvPr id="5" name="TextBox 4">
            <a:extLst>
              <a:ext uri="{FF2B5EF4-FFF2-40B4-BE49-F238E27FC236}">
                <a16:creationId xmlns:a16="http://schemas.microsoft.com/office/drawing/2014/main" id="{9D87649F-72E6-4956-A350-44916E2F07D9}"/>
              </a:ext>
            </a:extLst>
          </p:cNvPr>
          <p:cNvSpPr txBox="1"/>
          <p:nvPr/>
        </p:nvSpPr>
        <p:spPr>
          <a:xfrm>
            <a:off x="169772" y="1718291"/>
            <a:ext cx="4013466" cy="4247317"/>
          </a:xfrm>
          <a:prstGeom prst="rect">
            <a:avLst/>
          </a:prstGeom>
          <a:noFill/>
        </p:spPr>
        <p:txBody>
          <a:bodyPr wrap="square" rtlCol="0">
            <a:spAutoFit/>
          </a:bodyPr>
          <a:lstStyle/>
          <a:p>
            <a:r>
              <a:rPr lang="en-US" dirty="0"/>
              <a:t>To book a carrier you must follow these steps:</a:t>
            </a:r>
          </a:p>
          <a:p>
            <a:r>
              <a:rPr lang="en-US" dirty="0"/>
              <a:t>Get MC/DOT to search carrier</a:t>
            </a:r>
          </a:p>
          <a:p>
            <a:r>
              <a:rPr lang="en-US" dirty="0"/>
              <a:t>Check that the carrier is in good standing, we don’t need insurance or a new carrier packet. </a:t>
            </a:r>
          </a:p>
          <a:p>
            <a:endParaRPr lang="en-US" dirty="0"/>
          </a:p>
          <a:p>
            <a:r>
              <a:rPr lang="en-US" dirty="0"/>
              <a:t>To do this you will open the carrier screen and select the ‘Search’ button then enter the MC or DOT in the appropriate fields. Select execute and wait for information to populate if the carrier is set up or you will get an error stating the carrier is not set up.</a:t>
            </a:r>
          </a:p>
        </p:txBody>
      </p:sp>
      <p:pic>
        <p:nvPicPr>
          <p:cNvPr id="8" name="Picture 7">
            <a:extLst>
              <a:ext uri="{FF2B5EF4-FFF2-40B4-BE49-F238E27FC236}">
                <a16:creationId xmlns:a16="http://schemas.microsoft.com/office/drawing/2014/main" id="{AA4847CC-1C1C-4409-BF57-ED761F73CAB6}"/>
              </a:ext>
            </a:extLst>
          </p:cNvPr>
          <p:cNvPicPr>
            <a:picLocks noChangeAspect="1"/>
          </p:cNvPicPr>
          <p:nvPr/>
        </p:nvPicPr>
        <p:blipFill>
          <a:blip r:embed="rId2"/>
          <a:stretch>
            <a:fillRect/>
          </a:stretch>
        </p:blipFill>
        <p:spPr>
          <a:xfrm>
            <a:off x="4263629" y="1275644"/>
            <a:ext cx="7758599" cy="5132612"/>
          </a:xfrm>
          <a:prstGeom prst="rect">
            <a:avLst/>
          </a:prstGeom>
        </p:spPr>
      </p:pic>
    </p:spTree>
    <p:extLst>
      <p:ext uri="{BB962C8B-B14F-4D97-AF65-F5344CB8AC3E}">
        <p14:creationId xmlns:p14="http://schemas.microsoft.com/office/powerpoint/2010/main" val="17757544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5993</TotalTime>
  <Words>2889</Words>
  <Application>Microsoft Office PowerPoint</Application>
  <PresentationFormat>Widescreen</PresentationFormat>
  <Paragraphs>161</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Century Gothic</vt:lpstr>
      <vt:lpstr>Mesh</vt:lpstr>
      <vt:lpstr>Systems training</vt:lpstr>
      <vt:lpstr>Brokerage planning</vt:lpstr>
      <vt:lpstr>PowerPoint Presentation</vt:lpstr>
      <vt:lpstr>posting</vt:lpstr>
      <vt:lpstr>Posting – subject orders</vt:lpstr>
      <vt:lpstr>Search loads to sell in brokerage planning</vt:lpstr>
      <vt:lpstr>Taking a call and selling a load</vt:lpstr>
      <vt:lpstr>Taking a call that is not for your team</vt:lpstr>
      <vt:lpstr>Booking a carrier and checking their information</vt:lpstr>
      <vt:lpstr>Booking a carrier and checking their information</vt:lpstr>
      <vt:lpstr>Booking a carrier and checking their information</vt:lpstr>
      <vt:lpstr>Booking a carrier and getting driver information</vt:lpstr>
      <vt:lpstr>Booking a carrier and tracking drivers</vt:lpstr>
      <vt:lpstr>SETTING UP A NEW CARRIER</vt:lpstr>
      <vt:lpstr>SETTING UP A NEW CARRIER</vt:lpstr>
      <vt:lpstr>Booking a carrier and tracking drivers</vt:lpstr>
      <vt:lpstr>Sending truckstop tracking</vt:lpstr>
      <vt:lpstr>Sending truckstop tracking</vt:lpstr>
      <vt:lpstr>Sending truckstop tracking</vt:lpstr>
      <vt:lpstr>Sending a rate confirmation</vt:lpstr>
      <vt:lpstr>Sending a rate confirmation</vt:lpstr>
      <vt:lpstr>Sending a rate confirmation</vt:lpstr>
      <vt:lpstr>Tracking a load</vt:lpstr>
      <vt:lpstr>CALL-IN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training</dc:title>
  <dc:creator>Alyssa Ramstine</dc:creator>
  <cp:lastModifiedBy>Alyssa Ramstine</cp:lastModifiedBy>
  <cp:revision>57</cp:revision>
  <dcterms:created xsi:type="dcterms:W3CDTF">2019-06-06T15:36:57Z</dcterms:created>
  <dcterms:modified xsi:type="dcterms:W3CDTF">2019-06-10T19:30:19Z</dcterms:modified>
</cp:coreProperties>
</file>