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87" r:id="rId2"/>
    <p:sldId id="302" r:id="rId3"/>
    <p:sldId id="303" r:id="rId4"/>
    <p:sldId id="304" r:id="rId5"/>
    <p:sldId id="305" r:id="rId6"/>
    <p:sldId id="306" r:id="rId7"/>
    <p:sldId id="307" r:id="rId8"/>
    <p:sldId id="308" r:id="rId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14" autoAdjust="0"/>
  </p:normalViewPr>
  <p:slideViewPr>
    <p:cSldViewPr snapToGrid="0">
      <p:cViewPr varScale="1">
        <p:scale>
          <a:sx n="86" d="100"/>
          <a:sy n="86" d="100"/>
        </p:scale>
        <p:origin x="1339" y="58"/>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5DD71D7-55AC-46BD-81B3-09AB2F9EFBD8}" type="datetimeFigureOut">
              <a:rPr lang="en-US" smtClean="0"/>
              <a:t>10/29/2019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F89424F-BB59-4F4E-9822-4CA3E770FFD2}" type="datetimeFigureOut">
              <a:rPr lang="en-US" smtClean="0"/>
              <a:t>10/29/2019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5"/>
            <a:ext cx="5618480" cy="3141821"/>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9144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r>
              <a:rPr lang="en-US"/>
              <a:t>Confidential property of Beemac www.beemac.com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382231"/>
            <a:ext cx="10287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382230"/>
            <a:ext cx="589788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r>
              <a:rPr lang="en-US"/>
              <a:t>Confidential property of Beemac www.beemac.com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r>
              <a:rPr lang="en-US"/>
              <a:t>Confidential property of Beemac www.beemac.com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800101" y="5682344"/>
            <a:ext cx="44577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21461" y="283"/>
            <a:ext cx="3320631"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1550" y="1825626"/>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6"/>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r>
              <a:rPr lang="en-US"/>
              <a:t>Confidential property of Beemac www.beemac.com</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r>
              <a:rPr lang="en-US"/>
              <a:t>Confidential property of Beemac www.beemac.com</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r>
              <a:rPr lang="en-US"/>
              <a:t>Confidential property of Beemac www.beemac.com</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r>
              <a:rPr lang="en-US"/>
              <a:t>Confidential property of Beemac www.beemac.com</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24830" y="283"/>
            <a:ext cx="3326788" cy="6856286"/>
          </a:xfrm>
          <a:prstGeom prst="rect">
            <a:avLst/>
          </a:prstGeom>
        </p:spPr>
      </p:pic>
      <p:sp>
        <p:nvSpPr>
          <p:cNvPr id="2" name="Title 1"/>
          <p:cNvSpPr>
            <a:spLocks noGrp="1"/>
          </p:cNvSpPr>
          <p:nvPr>
            <p:ph type="title"/>
          </p:nvPr>
        </p:nvSpPr>
        <p:spPr>
          <a:xfrm>
            <a:off x="6172201" y="2514600"/>
            <a:ext cx="260604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p:cNvSpPr/>
          <p:nvPr userDrawn="1"/>
        </p:nvSpPr>
        <p:spPr>
          <a:xfrm>
            <a:off x="5783777"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r>
              <a:rPr lang="en-US"/>
              <a:t>Confidential property of Beemac www.beemac.com</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5824830" y="283"/>
            <a:ext cx="3326788" cy="6856286"/>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51435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r>
              <a:rPr lang="en-US"/>
              <a:t>Confidential property of Beemac www.beemac.com</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5783777"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550" y="381000"/>
            <a:ext cx="72009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71550" y="6419462"/>
            <a:ext cx="38862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6417128" y="6419462"/>
            <a:ext cx="1013537" cy="238902"/>
          </a:xfrm>
          <a:prstGeom prst="rect">
            <a:avLst/>
          </a:prstGeom>
        </p:spPr>
        <p:txBody>
          <a:bodyPr vert="horz" lIns="91440" tIns="45720" rIns="91440" bIns="45720" rtlCol="0" anchor="ctr"/>
          <a:lstStyle>
            <a:lvl1pPr algn="r">
              <a:defRPr sz="1100">
                <a:solidFill>
                  <a:schemeClr val="tx1"/>
                </a:solidFill>
              </a:defRPr>
            </a:lvl1pPr>
          </a:lstStyle>
          <a:p>
            <a:r>
              <a:rPr lang="en-US"/>
              <a:t>Confidential property of Beemac www.beemac.com</a:t>
            </a:r>
            <a:endParaRPr lang="en-US" dirty="0"/>
          </a:p>
        </p:txBody>
      </p:sp>
      <p:sp>
        <p:nvSpPr>
          <p:cNvPr id="6" name="Slide Number Placeholder 5"/>
          <p:cNvSpPr>
            <a:spLocks noGrp="1"/>
          </p:cNvSpPr>
          <p:nvPr>
            <p:ph type="sldNum" sz="quarter" idx="4"/>
          </p:nvPr>
        </p:nvSpPr>
        <p:spPr>
          <a:xfrm>
            <a:off x="7648769" y="6419462"/>
            <a:ext cx="52368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9144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8C16215-C50D-456E-83C6-4CFDFECD6760}"/>
              </a:ext>
            </a:extLst>
          </p:cNvPr>
          <p:cNvSpPr>
            <a:spLocks noGrp="1"/>
          </p:cNvSpPr>
          <p:nvPr>
            <p:ph type="dt" sz="half" idx="10"/>
          </p:nvPr>
        </p:nvSpPr>
        <p:spPr>
          <a:xfrm>
            <a:off x="2920180" y="6399858"/>
            <a:ext cx="3303639" cy="381000"/>
          </a:xfrm>
        </p:spPr>
        <p:txBody>
          <a:bodyPr/>
          <a:lstStyle/>
          <a:p>
            <a:pPr algn="ctr"/>
            <a:r>
              <a:rPr lang="en-US" altLang="en-US">
                <a:latin typeface="Arial" panose="020B0604020202020204" pitchFamily="34" charset="0"/>
              </a:rPr>
              <a:t>Confidential property of Beemac www.beemac.com</a:t>
            </a:r>
            <a:endParaRPr lang="en-US" altLang="en-US" dirty="0">
              <a:latin typeface="Arial" panose="020B0604020202020204" pitchFamily="34" charset="0"/>
            </a:endParaRPr>
          </a:p>
        </p:txBody>
      </p:sp>
      <p:pic>
        <p:nvPicPr>
          <p:cNvPr id="6" name="Picture 5">
            <a:extLst>
              <a:ext uri="{FF2B5EF4-FFF2-40B4-BE49-F238E27FC236}">
                <a16:creationId xmlns:a16="http://schemas.microsoft.com/office/drawing/2014/main" id="{E1035042-B87A-45A0-9C60-243E0F76C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755" y="6389170"/>
            <a:ext cx="446151" cy="411491"/>
          </a:xfrm>
          <a:prstGeom prst="rect">
            <a:avLst/>
          </a:prstGeom>
        </p:spPr>
      </p:pic>
      <p:pic>
        <p:nvPicPr>
          <p:cNvPr id="7" name="Picture 6">
            <a:extLst>
              <a:ext uri="{FF2B5EF4-FFF2-40B4-BE49-F238E27FC236}">
                <a16:creationId xmlns:a16="http://schemas.microsoft.com/office/drawing/2014/main" id="{AF31622C-BD6D-403C-8563-677CCF67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951" y="6331032"/>
            <a:ext cx="548563" cy="507304"/>
          </a:xfrm>
          <a:prstGeom prst="rect">
            <a:avLst/>
          </a:prstGeom>
        </p:spPr>
      </p:pic>
      <p:sp>
        <p:nvSpPr>
          <p:cNvPr id="8" name="Slide Number Placeholder 7">
            <a:extLst>
              <a:ext uri="{FF2B5EF4-FFF2-40B4-BE49-F238E27FC236}">
                <a16:creationId xmlns:a16="http://schemas.microsoft.com/office/drawing/2014/main" id="{D08758C4-0F1F-4A5D-9156-CF345727DCE8}"/>
              </a:ext>
            </a:extLst>
          </p:cNvPr>
          <p:cNvSpPr>
            <a:spLocks noGrp="1"/>
          </p:cNvSpPr>
          <p:nvPr>
            <p:ph type="sldNum" sz="quarter" idx="12"/>
          </p:nvPr>
        </p:nvSpPr>
        <p:spPr>
          <a:xfrm>
            <a:off x="8386188" y="6465233"/>
            <a:ext cx="523681" cy="238902"/>
          </a:xfrm>
        </p:spPr>
        <p:txBody>
          <a:bodyPr/>
          <a:lstStyle/>
          <a:p>
            <a:fld id="{E31375A4-56A4-47D6-9801-1991572033F7}" type="slidenum">
              <a:rPr lang="en-US" smtClean="0"/>
              <a:t>1</a:t>
            </a:fld>
            <a:endParaRPr lang="en-US"/>
          </a:p>
        </p:txBody>
      </p:sp>
      <p:sp>
        <p:nvSpPr>
          <p:cNvPr id="12" name="TextBox 11">
            <a:extLst>
              <a:ext uri="{FF2B5EF4-FFF2-40B4-BE49-F238E27FC236}">
                <a16:creationId xmlns:a16="http://schemas.microsoft.com/office/drawing/2014/main" id="{FB9FD4F0-DB87-45D4-BABF-44C1A9A27E4F}"/>
              </a:ext>
            </a:extLst>
          </p:cNvPr>
          <p:cNvSpPr txBox="1"/>
          <p:nvPr/>
        </p:nvSpPr>
        <p:spPr>
          <a:xfrm>
            <a:off x="334106" y="1928596"/>
            <a:ext cx="8475785" cy="1938992"/>
          </a:xfrm>
          <a:prstGeom prst="rect">
            <a:avLst/>
          </a:prstGeom>
          <a:noFill/>
        </p:spPr>
        <p:txBody>
          <a:bodyPr wrap="square" rtlCol="0">
            <a:spAutoFit/>
          </a:bodyPr>
          <a:lstStyle/>
          <a:p>
            <a:pPr algn="ctr"/>
            <a:r>
              <a:rPr lang="en-US" sz="4000" dirty="0"/>
              <a:t>Searching For Trucks Through McLeod (Using History &amp; Loadboards)</a:t>
            </a:r>
          </a:p>
        </p:txBody>
      </p:sp>
    </p:spTree>
    <p:extLst>
      <p:ext uri="{BB962C8B-B14F-4D97-AF65-F5344CB8AC3E}">
        <p14:creationId xmlns:p14="http://schemas.microsoft.com/office/powerpoint/2010/main" val="36670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8C16215-C50D-456E-83C6-4CFDFECD6760}"/>
              </a:ext>
            </a:extLst>
          </p:cNvPr>
          <p:cNvSpPr>
            <a:spLocks noGrp="1"/>
          </p:cNvSpPr>
          <p:nvPr>
            <p:ph type="dt" sz="half" idx="10"/>
          </p:nvPr>
        </p:nvSpPr>
        <p:spPr>
          <a:xfrm>
            <a:off x="2920180" y="6399858"/>
            <a:ext cx="3303639" cy="381000"/>
          </a:xfrm>
        </p:spPr>
        <p:txBody>
          <a:bodyPr/>
          <a:lstStyle/>
          <a:p>
            <a:pPr algn="ctr"/>
            <a:r>
              <a:rPr lang="en-US" altLang="en-US">
                <a:latin typeface="Arial" panose="020B0604020202020204" pitchFamily="34" charset="0"/>
              </a:rPr>
              <a:t>Confidential property of Beemac www.beemac.com</a:t>
            </a:r>
            <a:endParaRPr lang="en-US" altLang="en-US" dirty="0">
              <a:latin typeface="Arial" panose="020B0604020202020204" pitchFamily="34" charset="0"/>
            </a:endParaRPr>
          </a:p>
        </p:txBody>
      </p:sp>
      <p:pic>
        <p:nvPicPr>
          <p:cNvPr id="6" name="Picture 5">
            <a:extLst>
              <a:ext uri="{FF2B5EF4-FFF2-40B4-BE49-F238E27FC236}">
                <a16:creationId xmlns:a16="http://schemas.microsoft.com/office/drawing/2014/main" id="{E1035042-B87A-45A0-9C60-243E0F76C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755" y="6389170"/>
            <a:ext cx="446151" cy="411491"/>
          </a:xfrm>
          <a:prstGeom prst="rect">
            <a:avLst/>
          </a:prstGeom>
        </p:spPr>
      </p:pic>
      <p:pic>
        <p:nvPicPr>
          <p:cNvPr id="7" name="Picture 6">
            <a:extLst>
              <a:ext uri="{FF2B5EF4-FFF2-40B4-BE49-F238E27FC236}">
                <a16:creationId xmlns:a16="http://schemas.microsoft.com/office/drawing/2014/main" id="{AF31622C-BD6D-403C-8563-677CCF67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951" y="6331032"/>
            <a:ext cx="548563" cy="507304"/>
          </a:xfrm>
          <a:prstGeom prst="rect">
            <a:avLst/>
          </a:prstGeom>
        </p:spPr>
      </p:pic>
      <p:sp>
        <p:nvSpPr>
          <p:cNvPr id="8" name="Slide Number Placeholder 7">
            <a:extLst>
              <a:ext uri="{FF2B5EF4-FFF2-40B4-BE49-F238E27FC236}">
                <a16:creationId xmlns:a16="http://schemas.microsoft.com/office/drawing/2014/main" id="{D08758C4-0F1F-4A5D-9156-CF345727DCE8}"/>
              </a:ext>
            </a:extLst>
          </p:cNvPr>
          <p:cNvSpPr>
            <a:spLocks noGrp="1"/>
          </p:cNvSpPr>
          <p:nvPr>
            <p:ph type="sldNum" sz="quarter" idx="12"/>
          </p:nvPr>
        </p:nvSpPr>
        <p:spPr>
          <a:xfrm>
            <a:off x="8386188" y="6465233"/>
            <a:ext cx="523681" cy="238902"/>
          </a:xfrm>
        </p:spPr>
        <p:txBody>
          <a:bodyPr/>
          <a:lstStyle/>
          <a:p>
            <a:fld id="{E31375A4-56A4-47D6-9801-1991572033F7}" type="slidenum">
              <a:rPr lang="en-US" smtClean="0"/>
              <a:t>2</a:t>
            </a:fld>
            <a:endParaRPr lang="en-US"/>
          </a:p>
        </p:txBody>
      </p:sp>
      <p:sp>
        <p:nvSpPr>
          <p:cNvPr id="13" name="TextBox 12">
            <a:extLst>
              <a:ext uri="{FF2B5EF4-FFF2-40B4-BE49-F238E27FC236}">
                <a16:creationId xmlns:a16="http://schemas.microsoft.com/office/drawing/2014/main" id="{14FA0B1C-98F5-4A3F-B7BD-2EE4C93E8F10}"/>
              </a:ext>
            </a:extLst>
          </p:cNvPr>
          <p:cNvSpPr txBox="1"/>
          <p:nvPr/>
        </p:nvSpPr>
        <p:spPr>
          <a:xfrm>
            <a:off x="369277" y="194734"/>
            <a:ext cx="8016911" cy="646331"/>
          </a:xfrm>
          <a:prstGeom prst="rect">
            <a:avLst/>
          </a:prstGeom>
          <a:noFill/>
        </p:spPr>
        <p:txBody>
          <a:bodyPr wrap="square" rtlCol="0">
            <a:spAutoFit/>
          </a:bodyPr>
          <a:lstStyle/>
          <a:p>
            <a:pPr marL="285750" indent="-285750">
              <a:buFontTx/>
              <a:buChar char="-"/>
            </a:pPr>
            <a:r>
              <a:rPr lang="en-US" dirty="0"/>
              <a:t>From Brokerage planning, highlight the load you are working on.</a:t>
            </a:r>
          </a:p>
          <a:p>
            <a:endParaRPr lang="en-US" dirty="0"/>
          </a:p>
        </p:txBody>
      </p:sp>
      <p:pic>
        <p:nvPicPr>
          <p:cNvPr id="2" name="Picture 1">
            <a:extLst>
              <a:ext uri="{FF2B5EF4-FFF2-40B4-BE49-F238E27FC236}">
                <a16:creationId xmlns:a16="http://schemas.microsoft.com/office/drawing/2014/main" id="{6C6B8D81-BE3D-46B9-A75E-9072B2B6CD30}"/>
              </a:ext>
            </a:extLst>
          </p:cNvPr>
          <p:cNvPicPr>
            <a:picLocks noChangeAspect="1"/>
          </p:cNvPicPr>
          <p:nvPr/>
        </p:nvPicPr>
        <p:blipFill>
          <a:blip r:embed="rId4"/>
          <a:stretch>
            <a:fillRect/>
          </a:stretch>
        </p:blipFill>
        <p:spPr>
          <a:xfrm>
            <a:off x="254976" y="1204545"/>
            <a:ext cx="8718555" cy="4677141"/>
          </a:xfrm>
          <a:prstGeom prst="rect">
            <a:avLst/>
          </a:prstGeom>
        </p:spPr>
      </p:pic>
    </p:spTree>
    <p:extLst>
      <p:ext uri="{BB962C8B-B14F-4D97-AF65-F5344CB8AC3E}">
        <p14:creationId xmlns:p14="http://schemas.microsoft.com/office/powerpoint/2010/main" val="30344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8C16215-C50D-456E-83C6-4CFDFECD6760}"/>
              </a:ext>
            </a:extLst>
          </p:cNvPr>
          <p:cNvSpPr>
            <a:spLocks noGrp="1"/>
          </p:cNvSpPr>
          <p:nvPr>
            <p:ph type="dt" sz="half" idx="10"/>
          </p:nvPr>
        </p:nvSpPr>
        <p:spPr>
          <a:xfrm>
            <a:off x="2920180" y="6399858"/>
            <a:ext cx="3303639" cy="381000"/>
          </a:xfrm>
        </p:spPr>
        <p:txBody>
          <a:bodyPr/>
          <a:lstStyle/>
          <a:p>
            <a:pPr algn="ctr"/>
            <a:r>
              <a:rPr lang="en-US" altLang="en-US">
                <a:latin typeface="Arial" panose="020B0604020202020204" pitchFamily="34" charset="0"/>
              </a:rPr>
              <a:t>Confidential property of Beemac www.beemac.com</a:t>
            </a:r>
            <a:endParaRPr lang="en-US" altLang="en-US" dirty="0">
              <a:latin typeface="Arial" panose="020B0604020202020204" pitchFamily="34" charset="0"/>
            </a:endParaRPr>
          </a:p>
        </p:txBody>
      </p:sp>
      <p:pic>
        <p:nvPicPr>
          <p:cNvPr id="6" name="Picture 5">
            <a:extLst>
              <a:ext uri="{FF2B5EF4-FFF2-40B4-BE49-F238E27FC236}">
                <a16:creationId xmlns:a16="http://schemas.microsoft.com/office/drawing/2014/main" id="{E1035042-B87A-45A0-9C60-243E0F76C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755" y="6389170"/>
            <a:ext cx="446151" cy="411491"/>
          </a:xfrm>
          <a:prstGeom prst="rect">
            <a:avLst/>
          </a:prstGeom>
        </p:spPr>
      </p:pic>
      <p:pic>
        <p:nvPicPr>
          <p:cNvPr id="7" name="Picture 6">
            <a:extLst>
              <a:ext uri="{FF2B5EF4-FFF2-40B4-BE49-F238E27FC236}">
                <a16:creationId xmlns:a16="http://schemas.microsoft.com/office/drawing/2014/main" id="{AF31622C-BD6D-403C-8563-677CCF67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951" y="6331032"/>
            <a:ext cx="548563" cy="507304"/>
          </a:xfrm>
          <a:prstGeom prst="rect">
            <a:avLst/>
          </a:prstGeom>
        </p:spPr>
      </p:pic>
      <p:sp>
        <p:nvSpPr>
          <p:cNvPr id="8" name="Slide Number Placeholder 7">
            <a:extLst>
              <a:ext uri="{FF2B5EF4-FFF2-40B4-BE49-F238E27FC236}">
                <a16:creationId xmlns:a16="http://schemas.microsoft.com/office/drawing/2014/main" id="{D08758C4-0F1F-4A5D-9156-CF345727DCE8}"/>
              </a:ext>
            </a:extLst>
          </p:cNvPr>
          <p:cNvSpPr>
            <a:spLocks noGrp="1"/>
          </p:cNvSpPr>
          <p:nvPr>
            <p:ph type="sldNum" sz="quarter" idx="12"/>
          </p:nvPr>
        </p:nvSpPr>
        <p:spPr>
          <a:xfrm>
            <a:off x="8386188" y="6465233"/>
            <a:ext cx="523681" cy="238902"/>
          </a:xfrm>
        </p:spPr>
        <p:txBody>
          <a:bodyPr/>
          <a:lstStyle/>
          <a:p>
            <a:fld id="{E31375A4-56A4-47D6-9801-1991572033F7}" type="slidenum">
              <a:rPr lang="en-US" smtClean="0"/>
              <a:t>3</a:t>
            </a:fld>
            <a:endParaRPr lang="en-US"/>
          </a:p>
        </p:txBody>
      </p:sp>
      <p:sp>
        <p:nvSpPr>
          <p:cNvPr id="13" name="TextBox 12">
            <a:extLst>
              <a:ext uri="{FF2B5EF4-FFF2-40B4-BE49-F238E27FC236}">
                <a16:creationId xmlns:a16="http://schemas.microsoft.com/office/drawing/2014/main" id="{14FA0B1C-98F5-4A3F-B7BD-2EE4C93E8F10}"/>
              </a:ext>
            </a:extLst>
          </p:cNvPr>
          <p:cNvSpPr txBox="1"/>
          <p:nvPr/>
        </p:nvSpPr>
        <p:spPr>
          <a:xfrm>
            <a:off x="369277" y="194734"/>
            <a:ext cx="8016911" cy="646331"/>
          </a:xfrm>
          <a:prstGeom prst="rect">
            <a:avLst/>
          </a:prstGeom>
          <a:noFill/>
        </p:spPr>
        <p:txBody>
          <a:bodyPr wrap="square" rtlCol="0">
            <a:spAutoFit/>
          </a:bodyPr>
          <a:lstStyle/>
          <a:p>
            <a:pPr marL="285750" indent="-285750">
              <a:buFontTx/>
              <a:buChar char="-"/>
            </a:pPr>
            <a:r>
              <a:rPr lang="en-US" dirty="0"/>
              <a:t>In the bottom section, make sure that the History tab is selected</a:t>
            </a:r>
          </a:p>
          <a:p>
            <a:endParaRPr lang="en-US" dirty="0"/>
          </a:p>
        </p:txBody>
      </p:sp>
      <p:pic>
        <p:nvPicPr>
          <p:cNvPr id="3" name="Picture 2">
            <a:extLst>
              <a:ext uri="{FF2B5EF4-FFF2-40B4-BE49-F238E27FC236}">
                <a16:creationId xmlns:a16="http://schemas.microsoft.com/office/drawing/2014/main" id="{EC090868-8166-4D26-8244-3794A556F943}"/>
              </a:ext>
            </a:extLst>
          </p:cNvPr>
          <p:cNvPicPr>
            <a:picLocks noChangeAspect="1"/>
          </p:cNvPicPr>
          <p:nvPr/>
        </p:nvPicPr>
        <p:blipFill>
          <a:blip r:embed="rId4"/>
          <a:stretch>
            <a:fillRect/>
          </a:stretch>
        </p:blipFill>
        <p:spPr>
          <a:xfrm>
            <a:off x="184638" y="1159647"/>
            <a:ext cx="8802248" cy="4722039"/>
          </a:xfrm>
          <a:prstGeom prst="rect">
            <a:avLst/>
          </a:prstGeom>
        </p:spPr>
      </p:pic>
      <p:sp>
        <p:nvSpPr>
          <p:cNvPr id="4" name="Arrow: Left 3">
            <a:extLst>
              <a:ext uri="{FF2B5EF4-FFF2-40B4-BE49-F238E27FC236}">
                <a16:creationId xmlns:a16="http://schemas.microsoft.com/office/drawing/2014/main" id="{8629F93A-359C-45E5-B05B-2D3336577A0A}"/>
              </a:ext>
            </a:extLst>
          </p:cNvPr>
          <p:cNvSpPr/>
          <p:nvPr/>
        </p:nvSpPr>
        <p:spPr>
          <a:xfrm>
            <a:off x="2310935" y="3585043"/>
            <a:ext cx="1715941" cy="8616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0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8C16215-C50D-456E-83C6-4CFDFECD6760}"/>
              </a:ext>
            </a:extLst>
          </p:cNvPr>
          <p:cNvSpPr>
            <a:spLocks noGrp="1"/>
          </p:cNvSpPr>
          <p:nvPr>
            <p:ph type="dt" sz="half" idx="10"/>
          </p:nvPr>
        </p:nvSpPr>
        <p:spPr>
          <a:xfrm>
            <a:off x="2920180" y="6399858"/>
            <a:ext cx="3303639" cy="381000"/>
          </a:xfrm>
        </p:spPr>
        <p:txBody>
          <a:bodyPr/>
          <a:lstStyle/>
          <a:p>
            <a:pPr algn="ctr"/>
            <a:r>
              <a:rPr lang="en-US" altLang="en-US">
                <a:latin typeface="Arial" panose="020B0604020202020204" pitchFamily="34" charset="0"/>
              </a:rPr>
              <a:t>Confidential property of Beemac www.beemac.com</a:t>
            </a:r>
            <a:endParaRPr lang="en-US" altLang="en-US" dirty="0">
              <a:latin typeface="Arial" panose="020B0604020202020204" pitchFamily="34" charset="0"/>
            </a:endParaRPr>
          </a:p>
        </p:txBody>
      </p:sp>
      <p:pic>
        <p:nvPicPr>
          <p:cNvPr id="6" name="Picture 5">
            <a:extLst>
              <a:ext uri="{FF2B5EF4-FFF2-40B4-BE49-F238E27FC236}">
                <a16:creationId xmlns:a16="http://schemas.microsoft.com/office/drawing/2014/main" id="{E1035042-B87A-45A0-9C60-243E0F76C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755" y="6389170"/>
            <a:ext cx="446151" cy="411491"/>
          </a:xfrm>
          <a:prstGeom prst="rect">
            <a:avLst/>
          </a:prstGeom>
        </p:spPr>
      </p:pic>
      <p:pic>
        <p:nvPicPr>
          <p:cNvPr id="7" name="Picture 6">
            <a:extLst>
              <a:ext uri="{FF2B5EF4-FFF2-40B4-BE49-F238E27FC236}">
                <a16:creationId xmlns:a16="http://schemas.microsoft.com/office/drawing/2014/main" id="{AF31622C-BD6D-403C-8563-677CCF67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951" y="6331032"/>
            <a:ext cx="548563" cy="507304"/>
          </a:xfrm>
          <a:prstGeom prst="rect">
            <a:avLst/>
          </a:prstGeom>
        </p:spPr>
      </p:pic>
      <p:sp>
        <p:nvSpPr>
          <p:cNvPr id="8" name="Slide Number Placeholder 7">
            <a:extLst>
              <a:ext uri="{FF2B5EF4-FFF2-40B4-BE49-F238E27FC236}">
                <a16:creationId xmlns:a16="http://schemas.microsoft.com/office/drawing/2014/main" id="{D08758C4-0F1F-4A5D-9156-CF345727DCE8}"/>
              </a:ext>
            </a:extLst>
          </p:cNvPr>
          <p:cNvSpPr>
            <a:spLocks noGrp="1"/>
          </p:cNvSpPr>
          <p:nvPr>
            <p:ph type="sldNum" sz="quarter" idx="12"/>
          </p:nvPr>
        </p:nvSpPr>
        <p:spPr>
          <a:xfrm>
            <a:off x="8386188" y="6465233"/>
            <a:ext cx="523681" cy="238902"/>
          </a:xfrm>
        </p:spPr>
        <p:txBody>
          <a:bodyPr/>
          <a:lstStyle/>
          <a:p>
            <a:fld id="{E31375A4-56A4-47D6-9801-1991572033F7}" type="slidenum">
              <a:rPr lang="en-US" smtClean="0"/>
              <a:t>4</a:t>
            </a:fld>
            <a:endParaRPr lang="en-US"/>
          </a:p>
        </p:txBody>
      </p:sp>
      <p:sp>
        <p:nvSpPr>
          <p:cNvPr id="13" name="TextBox 12">
            <a:extLst>
              <a:ext uri="{FF2B5EF4-FFF2-40B4-BE49-F238E27FC236}">
                <a16:creationId xmlns:a16="http://schemas.microsoft.com/office/drawing/2014/main" id="{14FA0B1C-98F5-4A3F-B7BD-2EE4C93E8F10}"/>
              </a:ext>
            </a:extLst>
          </p:cNvPr>
          <p:cNvSpPr txBox="1"/>
          <p:nvPr/>
        </p:nvSpPr>
        <p:spPr>
          <a:xfrm>
            <a:off x="369277" y="194734"/>
            <a:ext cx="8016911" cy="646331"/>
          </a:xfrm>
          <a:prstGeom prst="rect">
            <a:avLst/>
          </a:prstGeom>
          <a:noFill/>
        </p:spPr>
        <p:txBody>
          <a:bodyPr wrap="square" rtlCol="0">
            <a:spAutoFit/>
          </a:bodyPr>
          <a:lstStyle/>
          <a:p>
            <a:pPr marL="285750" indent="-285750">
              <a:buFontTx/>
              <a:buChar char="-"/>
            </a:pPr>
            <a:r>
              <a:rPr lang="en-US" dirty="0"/>
              <a:t>Select the search radius desired.  It will default to 50 miles.</a:t>
            </a:r>
          </a:p>
          <a:p>
            <a:pPr marL="285750" indent="-285750">
              <a:buFontTx/>
              <a:buChar char="-"/>
            </a:pPr>
            <a:r>
              <a:rPr lang="en-US" dirty="0"/>
              <a:t>Once completed, click Search</a:t>
            </a:r>
          </a:p>
        </p:txBody>
      </p:sp>
      <p:pic>
        <p:nvPicPr>
          <p:cNvPr id="3" name="Picture 2">
            <a:extLst>
              <a:ext uri="{FF2B5EF4-FFF2-40B4-BE49-F238E27FC236}">
                <a16:creationId xmlns:a16="http://schemas.microsoft.com/office/drawing/2014/main" id="{AA91B5EB-6538-43DB-A14D-6FE738027101}"/>
              </a:ext>
            </a:extLst>
          </p:cNvPr>
          <p:cNvPicPr>
            <a:picLocks noChangeAspect="1"/>
          </p:cNvPicPr>
          <p:nvPr/>
        </p:nvPicPr>
        <p:blipFill>
          <a:blip r:embed="rId4"/>
          <a:stretch>
            <a:fillRect/>
          </a:stretch>
        </p:blipFill>
        <p:spPr>
          <a:xfrm>
            <a:off x="211015" y="1230923"/>
            <a:ext cx="8669386" cy="4650764"/>
          </a:xfrm>
          <a:prstGeom prst="rect">
            <a:avLst/>
          </a:prstGeom>
        </p:spPr>
      </p:pic>
      <p:sp>
        <p:nvSpPr>
          <p:cNvPr id="4" name="Arrow: Left 3">
            <a:extLst>
              <a:ext uri="{FF2B5EF4-FFF2-40B4-BE49-F238E27FC236}">
                <a16:creationId xmlns:a16="http://schemas.microsoft.com/office/drawing/2014/main" id="{F76FA25C-2382-43B9-AF9F-6F4FBB592896}"/>
              </a:ext>
            </a:extLst>
          </p:cNvPr>
          <p:cNvSpPr/>
          <p:nvPr/>
        </p:nvSpPr>
        <p:spPr>
          <a:xfrm>
            <a:off x="3921369" y="2963008"/>
            <a:ext cx="1292469" cy="9056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45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8C16215-C50D-456E-83C6-4CFDFECD6760}"/>
              </a:ext>
            </a:extLst>
          </p:cNvPr>
          <p:cNvSpPr>
            <a:spLocks noGrp="1"/>
          </p:cNvSpPr>
          <p:nvPr>
            <p:ph type="dt" sz="half" idx="10"/>
          </p:nvPr>
        </p:nvSpPr>
        <p:spPr>
          <a:xfrm>
            <a:off x="2920180" y="6399858"/>
            <a:ext cx="3303639" cy="381000"/>
          </a:xfrm>
        </p:spPr>
        <p:txBody>
          <a:bodyPr/>
          <a:lstStyle/>
          <a:p>
            <a:pPr algn="ctr"/>
            <a:r>
              <a:rPr lang="en-US" altLang="en-US">
                <a:latin typeface="Arial" panose="020B0604020202020204" pitchFamily="34" charset="0"/>
              </a:rPr>
              <a:t>Confidential property of Beemac www.beemac.com</a:t>
            </a:r>
            <a:endParaRPr lang="en-US" altLang="en-US" dirty="0">
              <a:latin typeface="Arial" panose="020B0604020202020204" pitchFamily="34" charset="0"/>
            </a:endParaRPr>
          </a:p>
        </p:txBody>
      </p:sp>
      <p:pic>
        <p:nvPicPr>
          <p:cNvPr id="6" name="Picture 5">
            <a:extLst>
              <a:ext uri="{FF2B5EF4-FFF2-40B4-BE49-F238E27FC236}">
                <a16:creationId xmlns:a16="http://schemas.microsoft.com/office/drawing/2014/main" id="{E1035042-B87A-45A0-9C60-243E0F76C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755" y="6389170"/>
            <a:ext cx="446151" cy="411491"/>
          </a:xfrm>
          <a:prstGeom prst="rect">
            <a:avLst/>
          </a:prstGeom>
        </p:spPr>
      </p:pic>
      <p:pic>
        <p:nvPicPr>
          <p:cNvPr id="7" name="Picture 6">
            <a:extLst>
              <a:ext uri="{FF2B5EF4-FFF2-40B4-BE49-F238E27FC236}">
                <a16:creationId xmlns:a16="http://schemas.microsoft.com/office/drawing/2014/main" id="{AF31622C-BD6D-403C-8563-677CCF67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951" y="6331032"/>
            <a:ext cx="548563" cy="507304"/>
          </a:xfrm>
          <a:prstGeom prst="rect">
            <a:avLst/>
          </a:prstGeom>
        </p:spPr>
      </p:pic>
      <p:sp>
        <p:nvSpPr>
          <p:cNvPr id="8" name="Slide Number Placeholder 7">
            <a:extLst>
              <a:ext uri="{FF2B5EF4-FFF2-40B4-BE49-F238E27FC236}">
                <a16:creationId xmlns:a16="http://schemas.microsoft.com/office/drawing/2014/main" id="{D08758C4-0F1F-4A5D-9156-CF345727DCE8}"/>
              </a:ext>
            </a:extLst>
          </p:cNvPr>
          <p:cNvSpPr>
            <a:spLocks noGrp="1"/>
          </p:cNvSpPr>
          <p:nvPr>
            <p:ph type="sldNum" sz="quarter" idx="12"/>
          </p:nvPr>
        </p:nvSpPr>
        <p:spPr>
          <a:xfrm>
            <a:off x="8386188" y="6465233"/>
            <a:ext cx="523681" cy="238902"/>
          </a:xfrm>
        </p:spPr>
        <p:txBody>
          <a:bodyPr/>
          <a:lstStyle/>
          <a:p>
            <a:fld id="{E31375A4-56A4-47D6-9801-1991572033F7}" type="slidenum">
              <a:rPr lang="en-US" smtClean="0"/>
              <a:t>5</a:t>
            </a:fld>
            <a:endParaRPr lang="en-US"/>
          </a:p>
        </p:txBody>
      </p:sp>
      <p:sp>
        <p:nvSpPr>
          <p:cNvPr id="13" name="TextBox 12">
            <a:extLst>
              <a:ext uri="{FF2B5EF4-FFF2-40B4-BE49-F238E27FC236}">
                <a16:creationId xmlns:a16="http://schemas.microsoft.com/office/drawing/2014/main" id="{14FA0B1C-98F5-4A3F-B7BD-2EE4C93E8F10}"/>
              </a:ext>
            </a:extLst>
          </p:cNvPr>
          <p:cNvSpPr txBox="1"/>
          <p:nvPr/>
        </p:nvSpPr>
        <p:spPr>
          <a:xfrm>
            <a:off x="369277" y="194734"/>
            <a:ext cx="8016911" cy="646331"/>
          </a:xfrm>
          <a:prstGeom prst="rect">
            <a:avLst/>
          </a:prstGeom>
          <a:noFill/>
        </p:spPr>
        <p:txBody>
          <a:bodyPr wrap="square" rtlCol="0">
            <a:spAutoFit/>
          </a:bodyPr>
          <a:lstStyle/>
          <a:p>
            <a:pPr marL="285750" indent="-285750">
              <a:buFontTx/>
              <a:buChar char="-"/>
            </a:pPr>
            <a:r>
              <a:rPr lang="en-US" dirty="0"/>
              <a:t>Below are the available trucks that meet the search criteria selected</a:t>
            </a:r>
          </a:p>
          <a:p>
            <a:pPr marL="285750" indent="-285750">
              <a:buFontTx/>
              <a:buChar char="-"/>
            </a:pPr>
            <a:r>
              <a:rPr lang="en-US" dirty="0"/>
              <a:t>You are able to sort by any of the tabs</a:t>
            </a:r>
          </a:p>
        </p:txBody>
      </p:sp>
      <p:pic>
        <p:nvPicPr>
          <p:cNvPr id="2" name="Picture 1">
            <a:extLst>
              <a:ext uri="{FF2B5EF4-FFF2-40B4-BE49-F238E27FC236}">
                <a16:creationId xmlns:a16="http://schemas.microsoft.com/office/drawing/2014/main" id="{D9CB78E8-22FF-4EB5-9BD9-15AF3871D13F}"/>
              </a:ext>
            </a:extLst>
          </p:cNvPr>
          <p:cNvPicPr>
            <a:picLocks noChangeAspect="1"/>
          </p:cNvPicPr>
          <p:nvPr/>
        </p:nvPicPr>
        <p:blipFill>
          <a:blip r:embed="rId4"/>
          <a:stretch>
            <a:fillRect/>
          </a:stretch>
        </p:blipFill>
        <p:spPr>
          <a:xfrm>
            <a:off x="228600" y="1230923"/>
            <a:ext cx="8669385" cy="4650764"/>
          </a:xfrm>
          <a:prstGeom prst="rect">
            <a:avLst/>
          </a:prstGeom>
        </p:spPr>
      </p:pic>
    </p:spTree>
    <p:extLst>
      <p:ext uri="{BB962C8B-B14F-4D97-AF65-F5344CB8AC3E}">
        <p14:creationId xmlns:p14="http://schemas.microsoft.com/office/powerpoint/2010/main" val="98747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8C16215-C50D-456E-83C6-4CFDFECD6760}"/>
              </a:ext>
            </a:extLst>
          </p:cNvPr>
          <p:cNvSpPr>
            <a:spLocks noGrp="1"/>
          </p:cNvSpPr>
          <p:nvPr>
            <p:ph type="dt" sz="half" idx="10"/>
          </p:nvPr>
        </p:nvSpPr>
        <p:spPr>
          <a:xfrm>
            <a:off x="2920180" y="6399858"/>
            <a:ext cx="3303639" cy="381000"/>
          </a:xfrm>
        </p:spPr>
        <p:txBody>
          <a:bodyPr/>
          <a:lstStyle/>
          <a:p>
            <a:pPr algn="ctr"/>
            <a:r>
              <a:rPr lang="en-US" altLang="en-US">
                <a:latin typeface="Arial" panose="020B0604020202020204" pitchFamily="34" charset="0"/>
              </a:rPr>
              <a:t>Confidential property of Beemac www.beemac.com</a:t>
            </a:r>
            <a:endParaRPr lang="en-US" altLang="en-US" dirty="0">
              <a:latin typeface="Arial" panose="020B0604020202020204" pitchFamily="34" charset="0"/>
            </a:endParaRPr>
          </a:p>
        </p:txBody>
      </p:sp>
      <p:pic>
        <p:nvPicPr>
          <p:cNvPr id="6" name="Picture 5">
            <a:extLst>
              <a:ext uri="{FF2B5EF4-FFF2-40B4-BE49-F238E27FC236}">
                <a16:creationId xmlns:a16="http://schemas.microsoft.com/office/drawing/2014/main" id="{E1035042-B87A-45A0-9C60-243E0F76C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755" y="6389170"/>
            <a:ext cx="446151" cy="411491"/>
          </a:xfrm>
          <a:prstGeom prst="rect">
            <a:avLst/>
          </a:prstGeom>
        </p:spPr>
      </p:pic>
      <p:pic>
        <p:nvPicPr>
          <p:cNvPr id="7" name="Picture 6">
            <a:extLst>
              <a:ext uri="{FF2B5EF4-FFF2-40B4-BE49-F238E27FC236}">
                <a16:creationId xmlns:a16="http://schemas.microsoft.com/office/drawing/2014/main" id="{AF31622C-BD6D-403C-8563-677CCF67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951" y="6331032"/>
            <a:ext cx="548563" cy="507304"/>
          </a:xfrm>
          <a:prstGeom prst="rect">
            <a:avLst/>
          </a:prstGeom>
        </p:spPr>
      </p:pic>
      <p:sp>
        <p:nvSpPr>
          <p:cNvPr id="8" name="Slide Number Placeholder 7">
            <a:extLst>
              <a:ext uri="{FF2B5EF4-FFF2-40B4-BE49-F238E27FC236}">
                <a16:creationId xmlns:a16="http://schemas.microsoft.com/office/drawing/2014/main" id="{D08758C4-0F1F-4A5D-9156-CF345727DCE8}"/>
              </a:ext>
            </a:extLst>
          </p:cNvPr>
          <p:cNvSpPr>
            <a:spLocks noGrp="1"/>
          </p:cNvSpPr>
          <p:nvPr>
            <p:ph type="sldNum" sz="quarter" idx="12"/>
          </p:nvPr>
        </p:nvSpPr>
        <p:spPr>
          <a:xfrm>
            <a:off x="8386188" y="6465233"/>
            <a:ext cx="523681" cy="238902"/>
          </a:xfrm>
        </p:spPr>
        <p:txBody>
          <a:bodyPr/>
          <a:lstStyle/>
          <a:p>
            <a:fld id="{E31375A4-56A4-47D6-9801-1991572033F7}" type="slidenum">
              <a:rPr lang="en-US" smtClean="0"/>
              <a:t>6</a:t>
            </a:fld>
            <a:endParaRPr lang="en-US"/>
          </a:p>
        </p:txBody>
      </p:sp>
      <p:sp>
        <p:nvSpPr>
          <p:cNvPr id="13" name="TextBox 12">
            <a:extLst>
              <a:ext uri="{FF2B5EF4-FFF2-40B4-BE49-F238E27FC236}">
                <a16:creationId xmlns:a16="http://schemas.microsoft.com/office/drawing/2014/main" id="{14FA0B1C-98F5-4A3F-B7BD-2EE4C93E8F10}"/>
              </a:ext>
            </a:extLst>
          </p:cNvPr>
          <p:cNvSpPr txBox="1"/>
          <p:nvPr/>
        </p:nvSpPr>
        <p:spPr>
          <a:xfrm>
            <a:off x="369277" y="194734"/>
            <a:ext cx="8016911" cy="1477328"/>
          </a:xfrm>
          <a:prstGeom prst="rect">
            <a:avLst/>
          </a:prstGeom>
          <a:noFill/>
        </p:spPr>
        <p:txBody>
          <a:bodyPr wrap="square" rtlCol="0">
            <a:spAutoFit/>
          </a:bodyPr>
          <a:lstStyle/>
          <a:p>
            <a:pPr marL="285750" indent="-285750">
              <a:buFontTx/>
              <a:buChar char="-"/>
            </a:pPr>
            <a:r>
              <a:rPr lang="en-US" dirty="0"/>
              <a:t>Go through the list of trucks and call out on the ones that make the most sense based on the search criteria</a:t>
            </a:r>
          </a:p>
          <a:p>
            <a:pPr marL="285750" indent="-285750">
              <a:buFontTx/>
              <a:buChar char="-"/>
            </a:pPr>
            <a:endParaRPr lang="en-US" dirty="0"/>
          </a:p>
          <a:p>
            <a:pPr marL="285750" indent="-285750">
              <a:buFontTx/>
              <a:buChar char="-"/>
            </a:pPr>
            <a:r>
              <a:rPr lang="en-US" dirty="0"/>
              <a:t>Use your negotiation skills to find a truck at the best rate without sacrificing service. </a:t>
            </a:r>
          </a:p>
        </p:txBody>
      </p:sp>
      <p:sp>
        <p:nvSpPr>
          <p:cNvPr id="2" name="TextBox 1">
            <a:extLst>
              <a:ext uri="{FF2B5EF4-FFF2-40B4-BE49-F238E27FC236}">
                <a16:creationId xmlns:a16="http://schemas.microsoft.com/office/drawing/2014/main" id="{59ECD66F-A41D-4349-8770-320157D68814}"/>
              </a:ext>
            </a:extLst>
          </p:cNvPr>
          <p:cNvSpPr txBox="1"/>
          <p:nvPr/>
        </p:nvSpPr>
        <p:spPr>
          <a:xfrm>
            <a:off x="1323241" y="2947978"/>
            <a:ext cx="6497515" cy="769441"/>
          </a:xfrm>
          <a:prstGeom prst="rect">
            <a:avLst/>
          </a:prstGeom>
          <a:noFill/>
        </p:spPr>
        <p:txBody>
          <a:bodyPr wrap="square" rtlCol="0">
            <a:spAutoFit/>
          </a:bodyPr>
          <a:lstStyle/>
          <a:p>
            <a:pPr algn="ctr"/>
            <a:r>
              <a:rPr lang="en-US" sz="4400" dirty="0"/>
              <a:t>Happy Truck Hunting!!!</a:t>
            </a:r>
            <a:endParaRPr lang="en-US" dirty="0"/>
          </a:p>
        </p:txBody>
      </p:sp>
    </p:spTree>
    <p:extLst>
      <p:ext uri="{BB962C8B-B14F-4D97-AF65-F5344CB8AC3E}">
        <p14:creationId xmlns:p14="http://schemas.microsoft.com/office/powerpoint/2010/main" val="91053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8C16215-C50D-456E-83C6-4CFDFECD6760}"/>
              </a:ext>
            </a:extLst>
          </p:cNvPr>
          <p:cNvSpPr>
            <a:spLocks noGrp="1"/>
          </p:cNvSpPr>
          <p:nvPr>
            <p:ph type="dt" sz="half" idx="10"/>
          </p:nvPr>
        </p:nvSpPr>
        <p:spPr>
          <a:xfrm>
            <a:off x="2920180" y="6399858"/>
            <a:ext cx="3303639" cy="381000"/>
          </a:xfrm>
        </p:spPr>
        <p:txBody>
          <a:bodyPr/>
          <a:lstStyle/>
          <a:p>
            <a:pPr algn="ctr"/>
            <a:r>
              <a:rPr lang="en-US" altLang="en-US">
                <a:latin typeface="Arial" panose="020B0604020202020204" pitchFamily="34" charset="0"/>
              </a:rPr>
              <a:t>Confidential property of Beemac www.beemac.com</a:t>
            </a:r>
            <a:endParaRPr lang="en-US" altLang="en-US" dirty="0">
              <a:latin typeface="Arial" panose="020B0604020202020204" pitchFamily="34" charset="0"/>
            </a:endParaRPr>
          </a:p>
        </p:txBody>
      </p:sp>
      <p:pic>
        <p:nvPicPr>
          <p:cNvPr id="6" name="Picture 5">
            <a:extLst>
              <a:ext uri="{FF2B5EF4-FFF2-40B4-BE49-F238E27FC236}">
                <a16:creationId xmlns:a16="http://schemas.microsoft.com/office/drawing/2014/main" id="{E1035042-B87A-45A0-9C60-243E0F76C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755" y="6389170"/>
            <a:ext cx="446151" cy="411491"/>
          </a:xfrm>
          <a:prstGeom prst="rect">
            <a:avLst/>
          </a:prstGeom>
        </p:spPr>
      </p:pic>
      <p:pic>
        <p:nvPicPr>
          <p:cNvPr id="7" name="Picture 6">
            <a:extLst>
              <a:ext uri="{FF2B5EF4-FFF2-40B4-BE49-F238E27FC236}">
                <a16:creationId xmlns:a16="http://schemas.microsoft.com/office/drawing/2014/main" id="{AF31622C-BD6D-403C-8563-677CCF67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951" y="6331032"/>
            <a:ext cx="548563" cy="507304"/>
          </a:xfrm>
          <a:prstGeom prst="rect">
            <a:avLst/>
          </a:prstGeom>
        </p:spPr>
      </p:pic>
      <p:sp>
        <p:nvSpPr>
          <p:cNvPr id="8" name="Slide Number Placeholder 7">
            <a:extLst>
              <a:ext uri="{FF2B5EF4-FFF2-40B4-BE49-F238E27FC236}">
                <a16:creationId xmlns:a16="http://schemas.microsoft.com/office/drawing/2014/main" id="{D08758C4-0F1F-4A5D-9156-CF345727DCE8}"/>
              </a:ext>
            </a:extLst>
          </p:cNvPr>
          <p:cNvSpPr>
            <a:spLocks noGrp="1"/>
          </p:cNvSpPr>
          <p:nvPr>
            <p:ph type="sldNum" sz="quarter" idx="12"/>
          </p:nvPr>
        </p:nvSpPr>
        <p:spPr>
          <a:xfrm>
            <a:off x="8386188" y="6465233"/>
            <a:ext cx="523681" cy="238902"/>
          </a:xfrm>
        </p:spPr>
        <p:txBody>
          <a:bodyPr/>
          <a:lstStyle/>
          <a:p>
            <a:fld id="{E31375A4-56A4-47D6-9801-1991572033F7}" type="slidenum">
              <a:rPr lang="en-US" smtClean="0"/>
              <a:t>7</a:t>
            </a:fld>
            <a:endParaRPr lang="en-US"/>
          </a:p>
        </p:txBody>
      </p:sp>
      <p:pic>
        <p:nvPicPr>
          <p:cNvPr id="3" name="Picture 2">
            <a:extLst>
              <a:ext uri="{FF2B5EF4-FFF2-40B4-BE49-F238E27FC236}">
                <a16:creationId xmlns:a16="http://schemas.microsoft.com/office/drawing/2014/main" id="{70A81306-9C54-4777-A2EB-F1D3D2D67BF5}"/>
              </a:ext>
            </a:extLst>
          </p:cNvPr>
          <p:cNvPicPr>
            <a:picLocks noChangeAspect="1"/>
          </p:cNvPicPr>
          <p:nvPr/>
        </p:nvPicPr>
        <p:blipFill rotWithShape="1">
          <a:blip r:embed="rId4"/>
          <a:srcRect b="27605"/>
          <a:stretch/>
        </p:blipFill>
        <p:spPr>
          <a:xfrm>
            <a:off x="461639" y="1644719"/>
            <a:ext cx="8220722" cy="3347650"/>
          </a:xfrm>
          <a:prstGeom prst="rect">
            <a:avLst/>
          </a:prstGeom>
        </p:spPr>
      </p:pic>
      <p:sp>
        <p:nvSpPr>
          <p:cNvPr id="4" name="TextBox 3">
            <a:extLst>
              <a:ext uri="{FF2B5EF4-FFF2-40B4-BE49-F238E27FC236}">
                <a16:creationId xmlns:a16="http://schemas.microsoft.com/office/drawing/2014/main" id="{F1273AA0-6F95-48CA-9868-6521B9FF9FD1}"/>
              </a:ext>
            </a:extLst>
          </p:cNvPr>
          <p:cNvSpPr txBox="1"/>
          <p:nvPr/>
        </p:nvSpPr>
        <p:spPr>
          <a:xfrm>
            <a:off x="639192" y="355107"/>
            <a:ext cx="7874493" cy="461665"/>
          </a:xfrm>
          <a:prstGeom prst="rect">
            <a:avLst/>
          </a:prstGeom>
          <a:noFill/>
        </p:spPr>
        <p:txBody>
          <a:bodyPr wrap="square" rtlCol="0">
            <a:spAutoFit/>
          </a:bodyPr>
          <a:lstStyle/>
          <a:p>
            <a:pPr algn="ctr"/>
            <a:r>
              <a:rPr lang="en-US" sz="2400" dirty="0"/>
              <a:t>Searching Trucks From the Loadboards</a:t>
            </a:r>
          </a:p>
        </p:txBody>
      </p:sp>
      <p:sp>
        <p:nvSpPr>
          <p:cNvPr id="9" name="TextBox 8">
            <a:extLst>
              <a:ext uri="{FF2B5EF4-FFF2-40B4-BE49-F238E27FC236}">
                <a16:creationId xmlns:a16="http://schemas.microsoft.com/office/drawing/2014/main" id="{A232AA6E-6495-467A-B90C-347498A7459D}"/>
              </a:ext>
            </a:extLst>
          </p:cNvPr>
          <p:cNvSpPr txBox="1"/>
          <p:nvPr/>
        </p:nvSpPr>
        <p:spPr>
          <a:xfrm>
            <a:off x="985421" y="1136342"/>
            <a:ext cx="6391923" cy="523220"/>
          </a:xfrm>
          <a:prstGeom prst="rect">
            <a:avLst/>
          </a:prstGeom>
          <a:noFill/>
        </p:spPr>
        <p:txBody>
          <a:bodyPr wrap="square" rtlCol="0">
            <a:spAutoFit/>
          </a:bodyPr>
          <a:lstStyle/>
          <a:p>
            <a:r>
              <a:rPr lang="en-US" sz="1400" dirty="0"/>
              <a:t>- From Brokerage Planning, highlight the load you want to find trucks for. Make sure the Loadboards tab is selected below and click search.</a:t>
            </a:r>
          </a:p>
        </p:txBody>
      </p:sp>
      <p:sp>
        <p:nvSpPr>
          <p:cNvPr id="10" name="Arrow: Left 9">
            <a:extLst>
              <a:ext uri="{FF2B5EF4-FFF2-40B4-BE49-F238E27FC236}">
                <a16:creationId xmlns:a16="http://schemas.microsoft.com/office/drawing/2014/main" id="{16E11DCD-745C-47AF-8B3C-C2092FD7319D}"/>
              </a:ext>
            </a:extLst>
          </p:cNvPr>
          <p:cNvSpPr/>
          <p:nvPr/>
        </p:nvSpPr>
        <p:spPr>
          <a:xfrm>
            <a:off x="3320249" y="3728621"/>
            <a:ext cx="1251751" cy="76348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F078CFC6-3826-4757-A6AE-A33F2E5DF6D2}"/>
              </a:ext>
            </a:extLst>
          </p:cNvPr>
          <p:cNvSpPr/>
          <p:nvPr/>
        </p:nvSpPr>
        <p:spPr>
          <a:xfrm>
            <a:off x="5992427" y="3160450"/>
            <a:ext cx="470517" cy="2685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65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8C16215-C50D-456E-83C6-4CFDFECD6760}"/>
              </a:ext>
            </a:extLst>
          </p:cNvPr>
          <p:cNvSpPr>
            <a:spLocks noGrp="1"/>
          </p:cNvSpPr>
          <p:nvPr>
            <p:ph type="dt" sz="half" idx="10"/>
          </p:nvPr>
        </p:nvSpPr>
        <p:spPr>
          <a:xfrm>
            <a:off x="2920180" y="6399858"/>
            <a:ext cx="3303639" cy="381000"/>
          </a:xfrm>
        </p:spPr>
        <p:txBody>
          <a:bodyPr/>
          <a:lstStyle/>
          <a:p>
            <a:pPr algn="ctr"/>
            <a:r>
              <a:rPr lang="en-US" altLang="en-US">
                <a:latin typeface="Arial" panose="020B0604020202020204" pitchFamily="34" charset="0"/>
              </a:rPr>
              <a:t>Confidential property of Beemac www.beemac.com</a:t>
            </a:r>
            <a:endParaRPr lang="en-US" altLang="en-US" dirty="0">
              <a:latin typeface="Arial" panose="020B0604020202020204" pitchFamily="34" charset="0"/>
            </a:endParaRPr>
          </a:p>
        </p:txBody>
      </p:sp>
      <p:pic>
        <p:nvPicPr>
          <p:cNvPr id="6" name="Picture 5">
            <a:extLst>
              <a:ext uri="{FF2B5EF4-FFF2-40B4-BE49-F238E27FC236}">
                <a16:creationId xmlns:a16="http://schemas.microsoft.com/office/drawing/2014/main" id="{E1035042-B87A-45A0-9C60-243E0F76C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755" y="6389170"/>
            <a:ext cx="446151" cy="411491"/>
          </a:xfrm>
          <a:prstGeom prst="rect">
            <a:avLst/>
          </a:prstGeom>
        </p:spPr>
      </p:pic>
      <p:pic>
        <p:nvPicPr>
          <p:cNvPr id="7" name="Picture 6">
            <a:extLst>
              <a:ext uri="{FF2B5EF4-FFF2-40B4-BE49-F238E27FC236}">
                <a16:creationId xmlns:a16="http://schemas.microsoft.com/office/drawing/2014/main" id="{AF31622C-BD6D-403C-8563-677CCF670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951" y="6331032"/>
            <a:ext cx="548563" cy="507304"/>
          </a:xfrm>
          <a:prstGeom prst="rect">
            <a:avLst/>
          </a:prstGeom>
        </p:spPr>
      </p:pic>
      <p:sp>
        <p:nvSpPr>
          <p:cNvPr id="8" name="Slide Number Placeholder 7">
            <a:extLst>
              <a:ext uri="{FF2B5EF4-FFF2-40B4-BE49-F238E27FC236}">
                <a16:creationId xmlns:a16="http://schemas.microsoft.com/office/drawing/2014/main" id="{D08758C4-0F1F-4A5D-9156-CF345727DCE8}"/>
              </a:ext>
            </a:extLst>
          </p:cNvPr>
          <p:cNvSpPr>
            <a:spLocks noGrp="1"/>
          </p:cNvSpPr>
          <p:nvPr>
            <p:ph type="sldNum" sz="quarter" idx="12"/>
          </p:nvPr>
        </p:nvSpPr>
        <p:spPr>
          <a:xfrm>
            <a:off x="8386188" y="6465233"/>
            <a:ext cx="523681" cy="238902"/>
          </a:xfrm>
        </p:spPr>
        <p:txBody>
          <a:bodyPr/>
          <a:lstStyle/>
          <a:p>
            <a:fld id="{E31375A4-56A4-47D6-9801-1991572033F7}" type="slidenum">
              <a:rPr lang="en-US" smtClean="0"/>
              <a:t>8</a:t>
            </a:fld>
            <a:endParaRPr lang="en-US"/>
          </a:p>
        </p:txBody>
      </p:sp>
      <p:sp>
        <p:nvSpPr>
          <p:cNvPr id="4" name="TextBox 3">
            <a:extLst>
              <a:ext uri="{FF2B5EF4-FFF2-40B4-BE49-F238E27FC236}">
                <a16:creationId xmlns:a16="http://schemas.microsoft.com/office/drawing/2014/main" id="{F1273AA0-6F95-48CA-9868-6521B9FF9FD1}"/>
              </a:ext>
            </a:extLst>
          </p:cNvPr>
          <p:cNvSpPr txBox="1"/>
          <p:nvPr/>
        </p:nvSpPr>
        <p:spPr>
          <a:xfrm>
            <a:off x="639192" y="355107"/>
            <a:ext cx="7874493" cy="461665"/>
          </a:xfrm>
          <a:prstGeom prst="rect">
            <a:avLst/>
          </a:prstGeom>
          <a:noFill/>
        </p:spPr>
        <p:txBody>
          <a:bodyPr wrap="square" rtlCol="0">
            <a:spAutoFit/>
          </a:bodyPr>
          <a:lstStyle/>
          <a:p>
            <a:pPr algn="ctr"/>
            <a:r>
              <a:rPr lang="en-US" sz="2400" dirty="0"/>
              <a:t>Searching Trucks From the Loadboards</a:t>
            </a:r>
          </a:p>
        </p:txBody>
      </p:sp>
      <p:sp>
        <p:nvSpPr>
          <p:cNvPr id="9" name="TextBox 8">
            <a:extLst>
              <a:ext uri="{FF2B5EF4-FFF2-40B4-BE49-F238E27FC236}">
                <a16:creationId xmlns:a16="http://schemas.microsoft.com/office/drawing/2014/main" id="{A232AA6E-6495-467A-B90C-347498A7459D}"/>
              </a:ext>
            </a:extLst>
          </p:cNvPr>
          <p:cNvSpPr txBox="1"/>
          <p:nvPr/>
        </p:nvSpPr>
        <p:spPr>
          <a:xfrm>
            <a:off x="985421" y="1136342"/>
            <a:ext cx="6391923" cy="738664"/>
          </a:xfrm>
          <a:prstGeom prst="rect">
            <a:avLst/>
          </a:prstGeom>
          <a:noFill/>
        </p:spPr>
        <p:txBody>
          <a:bodyPr wrap="square" rtlCol="0">
            <a:spAutoFit/>
          </a:bodyPr>
          <a:lstStyle/>
          <a:p>
            <a:r>
              <a:rPr lang="en-US" sz="1400" dirty="0"/>
              <a:t>- Results will populate below. If highlighted green, the carrier is already set up with Beemac. If black, carrier is not active with Beemac. Columns can be sorted by or configured as desired.</a:t>
            </a:r>
          </a:p>
        </p:txBody>
      </p:sp>
      <p:pic>
        <p:nvPicPr>
          <p:cNvPr id="2" name="Picture 1">
            <a:extLst>
              <a:ext uri="{FF2B5EF4-FFF2-40B4-BE49-F238E27FC236}">
                <a16:creationId xmlns:a16="http://schemas.microsoft.com/office/drawing/2014/main" id="{7C2554D1-700C-4987-9373-96954B845FCC}"/>
              </a:ext>
            </a:extLst>
          </p:cNvPr>
          <p:cNvPicPr>
            <a:picLocks noChangeAspect="1"/>
          </p:cNvPicPr>
          <p:nvPr/>
        </p:nvPicPr>
        <p:blipFill rotWithShape="1">
          <a:blip r:embed="rId4"/>
          <a:srcRect t="13538" b="13279"/>
          <a:stretch/>
        </p:blipFill>
        <p:spPr>
          <a:xfrm>
            <a:off x="395056" y="1869964"/>
            <a:ext cx="8353887" cy="3438882"/>
          </a:xfrm>
          <a:prstGeom prst="rect">
            <a:avLst/>
          </a:prstGeom>
        </p:spPr>
      </p:pic>
      <p:sp>
        <p:nvSpPr>
          <p:cNvPr id="12" name="TextBox 11">
            <a:extLst>
              <a:ext uri="{FF2B5EF4-FFF2-40B4-BE49-F238E27FC236}">
                <a16:creationId xmlns:a16="http://schemas.microsoft.com/office/drawing/2014/main" id="{310E85BC-A9AE-4040-AF93-10D3AAEF13C6}"/>
              </a:ext>
            </a:extLst>
          </p:cNvPr>
          <p:cNvSpPr txBox="1"/>
          <p:nvPr/>
        </p:nvSpPr>
        <p:spPr>
          <a:xfrm>
            <a:off x="541538" y="5477522"/>
            <a:ext cx="8123068" cy="646331"/>
          </a:xfrm>
          <a:prstGeom prst="rect">
            <a:avLst/>
          </a:prstGeom>
          <a:noFill/>
        </p:spPr>
        <p:txBody>
          <a:bodyPr wrap="square" rtlCol="0">
            <a:spAutoFit/>
          </a:bodyPr>
          <a:lstStyle/>
          <a:p>
            <a:pPr algn="ctr"/>
            <a:r>
              <a:rPr lang="en-US" sz="3600" dirty="0"/>
              <a:t>Happy Truck Hunting!!!</a:t>
            </a:r>
          </a:p>
        </p:txBody>
      </p:sp>
    </p:spTree>
    <p:extLst>
      <p:ext uri="{BB962C8B-B14F-4D97-AF65-F5344CB8AC3E}">
        <p14:creationId xmlns:p14="http://schemas.microsoft.com/office/powerpoint/2010/main" val="116563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Custom 1">
      <a:dk1>
        <a:sysClr val="windowText" lastClr="000000"/>
      </a:dk1>
      <a:lt1>
        <a:sysClr val="window" lastClr="FFFFFF"/>
      </a:lt1>
      <a:dk2>
        <a:srgbClr val="505046"/>
      </a:dk2>
      <a:lt2>
        <a:srgbClr val="EEECE1"/>
      </a:lt2>
      <a:accent1>
        <a:srgbClr val="C00000"/>
      </a:accent1>
      <a:accent2>
        <a:srgbClr val="FFBD47"/>
      </a:accent2>
      <a:accent3>
        <a:srgbClr val="C00000"/>
      </a:accent3>
      <a:accent4>
        <a:srgbClr val="C00000"/>
      </a:accent4>
      <a:accent5>
        <a:srgbClr val="C00000"/>
      </a:accent5>
      <a:accent6>
        <a:srgbClr val="B22600"/>
      </a:accent6>
      <a:hlink>
        <a:srgbClr val="CC9900"/>
      </a:hlink>
      <a:folHlink>
        <a:srgbClr val="666699"/>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166</TotalTime>
  <Words>277</Words>
  <Application>Microsoft Office PowerPoint</Application>
  <PresentationFormat>On-screen Show (4:3)</PresentationFormat>
  <Paragraphs>32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Red Line Business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Beemac Services</dc:title>
  <dc:creator>Jacklyn Marino</dc:creator>
  <cp:lastModifiedBy>Mike Nigro</cp:lastModifiedBy>
  <cp:revision>20</cp:revision>
  <cp:lastPrinted>2018-08-16T20:41:00Z</cp:lastPrinted>
  <dcterms:created xsi:type="dcterms:W3CDTF">2018-06-15T18:10:59Z</dcterms:created>
  <dcterms:modified xsi:type="dcterms:W3CDTF">2019-10-29T12:45:24Z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